
<file path=[Content_Types].xml><?xml version="1.0" encoding="utf-8"?>
<Types xmlns="http://schemas.openxmlformats.org/package/2006/content-types">
  <Default Extension="png" ContentType="image/png"/>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6"/>
  </p:notesMasterIdLst>
  <p:handoutMasterIdLst>
    <p:handoutMasterId r:id="rId37"/>
  </p:handoutMasterIdLst>
  <p:sldIdLst>
    <p:sldId id="256" r:id="rId2"/>
    <p:sldId id="408" r:id="rId3"/>
    <p:sldId id="406" r:id="rId4"/>
    <p:sldId id="326" r:id="rId5"/>
    <p:sldId id="258" r:id="rId6"/>
    <p:sldId id="264" r:id="rId7"/>
    <p:sldId id="328" r:id="rId8"/>
    <p:sldId id="348" r:id="rId9"/>
    <p:sldId id="329" r:id="rId10"/>
    <p:sldId id="330" r:id="rId11"/>
    <p:sldId id="331" r:id="rId12"/>
    <p:sldId id="332" r:id="rId13"/>
    <p:sldId id="349" r:id="rId14"/>
    <p:sldId id="334" r:id="rId15"/>
    <p:sldId id="335" r:id="rId16"/>
    <p:sldId id="336" r:id="rId17"/>
    <p:sldId id="337" r:id="rId18"/>
    <p:sldId id="338" r:id="rId19"/>
    <p:sldId id="350" r:id="rId20"/>
    <p:sldId id="340" r:id="rId21"/>
    <p:sldId id="341" r:id="rId22"/>
    <p:sldId id="351" r:id="rId23"/>
    <p:sldId id="352" r:id="rId24"/>
    <p:sldId id="344" r:id="rId25"/>
    <p:sldId id="353" r:id="rId26"/>
    <p:sldId id="354" r:id="rId27"/>
    <p:sldId id="357" r:id="rId28"/>
    <p:sldId id="356" r:id="rId29"/>
    <p:sldId id="358" r:id="rId30"/>
    <p:sldId id="405" r:id="rId31"/>
    <p:sldId id="359" r:id="rId32"/>
    <p:sldId id="360" r:id="rId33"/>
    <p:sldId id="361" r:id="rId34"/>
    <p:sldId id="40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8DD5"/>
    <a:srgbClr val="8DB4E2"/>
    <a:srgbClr val="92B573"/>
    <a:srgbClr val="D3908F"/>
    <a:srgbClr val="FF0000"/>
    <a:srgbClr val="E0524A"/>
    <a:srgbClr val="75B6E5"/>
    <a:srgbClr val="8DB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96"/>
    <p:restoredTop sz="70452"/>
  </p:normalViewPr>
  <p:slideViewPr>
    <p:cSldViewPr snapToGrid="0" snapToObjects="1">
      <p:cViewPr varScale="1">
        <p:scale>
          <a:sx n="132" d="100"/>
          <a:sy n="132" d="100"/>
        </p:scale>
        <p:origin x="1272" y="176"/>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7/16/20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3632538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summary functions.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90935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2 distinct </a:t>
            </a:r>
            <a:r>
              <a:rPr lang="en-US" baseline="0" dirty="0" err="1"/>
              <a:t>patient_id’s</a:t>
            </a:r>
            <a:r>
              <a:rPr lang="en-US" baseline="0" dirty="0"/>
              <a: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 CHECK IN: ?too fast or slow? **</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2902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mean was</a:t>
            </a:r>
            <a:r>
              <a:rPr lang="en-US" baseline="0" dirty="0"/>
              <a:t> a special case, because it can be calculated using </a:t>
            </a:r>
            <a:r>
              <a:rPr lang="en-US" i="1" baseline="0" dirty="0"/>
              <a:t>summarize</a:t>
            </a:r>
            <a:r>
              <a:rPr lang="en-US" i="0" baseline="0" dirty="0"/>
              <a:t> and not explicitly knowing which order is from which patient. But, to calculate the median (find the mid-point of the observations), we need to be able to assess each patient’s observations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504106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a:t>The idea is simple. I have one big data frame and I want to break the observations up into several groups. Then, I’m going to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the resulting object</a:t>
            </a:r>
            <a:r>
              <a:rPr lang="en-US" baseline="0" dirty="0"/>
              <a:t> has 15,524 rows that are broken up into 102 groups. Inherently, this means there are 102 distinct `</a:t>
            </a:r>
            <a:r>
              <a:rPr lang="en-US" baseline="0" dirty="0" err="1"/>
              <a:t>pan_day`’s</a:t>
            </a:r>
            <a:r>
              <a:rPr lang="en-US" baseline="0" dirty="0"/>
              <a:t>. 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the resulting object</a:t>
            </a:r>
            <a:r>
              <a:rPr lang="en-US" baseline="0" dirty="0"/>
              <a:t> has 15,524 rows that are broken up into 2,526 groups. Inherently, this means there are 2,526 distinct combinations of `</a:t>
            </a:r>
            <a:r>
              <a:rPr lang="en-US" baseline="0" dirty="0" err="1"/>
              <a:t>pan_day</a:t>
            </a:r>
            <a:r>
              <a:rPr lang="en-US" baseline="0" dirty="0"/>
              <a:t>` and `</a:t>
            </a:r>
            <a:r>
              <a:rPr lang="en-US" baseline="0" dirty="0" err="1"/>
              <a:t>clinic_name</a:t>
            </a:r>
            <a:r>
              <a:rPr lang="en-US" baseline="0" dirty="0"/>
              <a:t>`. Some of these groups will have a single observation. Many of these groups will have more than one observation. Also, not all theoretical combinations of `</a:t>
            </a:r>
            <a:r>
              <a:rPr lang="en-US" baseline="0" dirty="0" err="1"/>
              <a:t>pan_day</a:t>
            </a:r>
            <a:r>
              <a:rPr lang="en-US" baseline="0" dirty="0"/>
              <a:t>` and `</a:t>
            </a:r>
            <a:r>
              <a:rPr lang="en-US" baseline="0" dirty="0" err="1"/>
              <a:t>clinic_name</a:t>
            </a:r>
            <a:r>
              <a:rPr lang="en-US" baseline="0" dirty="0"/>
              <a:t>` exist; only 2,526 such combinations exist.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98836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*breakout*</a:t>
            </a:r>
          </a:p>
          <a:p>
            <a:r>
              <a:rPr lang="en-US" dirty="0"/>
              <a:t>8 mins</a:t>
            </a:r>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694842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Number of tests per day. Points for each day. Curve as smoothed point estimate (blue line) and confidence interval (dark gray shading), calculated using local polynomial regression (loess) with default settings.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136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ask whether the appears to be a non-random association between whether SARS-CoV-2 RT-PCR </a:t>
            </a:r>
            <a:r>
              <a:rPr lang="en-US" dirty="0" err="1"/>
              <a:t>tesing</a:t>
            </a:r>
            <a:r>
              <a:rPr lang="en-US" dirty="0"/>
              <a:t> result is positive and a patient’s insurance product. We need to create a table organizing our count data and then need to ask how likely is the arrangement of the table counts given that there is no association.</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381300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0395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760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1755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out*</a:t>
            </a:r>
          </a:p>
          <a:p>
            <a:r>
              <a:rPr lang="en-US" dirty="0"/>
              <a:t>8 mins</a:t>
            </a:r>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157119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1727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618195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648508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focus on modeling. But, in the process,</a:t>
            </a:r>
            <a:r>
              <a:rPr lang="en-US" baseline="0" dirty="0"/>
              <a:t> we will do a lot more data transformation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078793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Apply a function</a:t>
            </a:r>
            <a:r>
              <a:rPr lang="en-US" baseline="0" dirty="0"/>
              <a:t> (or functions)</a:t>
            </a:r>
            <a:r>
              <a:rPr lang="en-US" dirty="0"/>
              <a:t> to all observations of a variable and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 </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out* </a:t>
            </a:r>
          </a:p>
          <a:p>
            <a:r>
              <a:rPr lang="en-US" dirty="0"/>
              <a:t>8 mins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47534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4CD6EC9-350B-7044-B5F0-8DCF21610B34}" type="datetime1">
              <a:rPr lang="en-US" smtClean="0">
                <a:solidFill>
                  <a:prstClr val="black">
                    <a:lumMod val="95000"/>
                    <a:lumOff val="5000"/>
                  </a:prstClr>
                </a:solidFill>
              </a:rPr>
              <a:t>7/16/20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F2FA98B-EA5F-714E-A794-F1873AF6F273}" type="datetime1">
              <a:rPr lang="en-US" smtClean="0">
                <a:solidFill>
                  <a:prstClr val="black">
                    <a:lumMod val="95000"/>
                    <a:lumOff val="5000"/>
                  </a:prstClr>
                </a:solidFill>
              </a:rPr>
              <a:t>7/16/20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21A48A3E-C0E7-224D-8307-E096DE5D56AC}" type="datetime1">
              <a:rPr lang="en-US" smtClean="0">
                <a:solidFill>
                  <a:prstClr val="black">
                    <a:lumMod val="95000"/>
                    <a:lumOff val="5000"/>
                  </a:prstClr>
                </a:solidFill>
              </a:rPr>
              <a:t>7/16/20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C7F2C-1188-B142-BB61-171D61203300}" type="datetime1">
              <a:rPr lang="en-US" smtClean="0">
                <a:solidFill>
                  <a:prstClr val="black">
                    <a:lumMod val="95000"/>
                    <a:lumOff val="5000"/>
                  </a:prstClr>
                </a:solidFill>
              </a:rPr>
              <a:t>7/16/20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80074-8971-E04D-9BC0-BE45F9FDAB75}" type="datetime1">
              <a:rPr lang="en-US" smtClean="0">
                <a:solidFill>
                  <a:prstClr val="black">
                    <a:lumMod val="95000"/>
                    <a:lumOff val="5000"/>
                  </a:prstClr>
                </a:solidFill>
              </a:rPr>
              <a:t>7/16/20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EB8C1-84C2-8646-8732-51338E926D44}" type="datetime1">
              <a:rPr lang="en-US" smtClean="0">
                <a:solidFill>
                  <a:prstClr val="black">
                    <a:lumMod val="95000"/>
                    <a:lumOff val="5000"/>
                  </a:prstClr>
                </a:solidFill>
              </a:rPr>
              <a:t>7/16/20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F1DE77-30E9-3F4D-BBA5-9B6AB79190B6}" type="datetime1">
              <a:rPr lang="en-US" smtClean="0">
                <a:solidFill>
                  <a:prstClr val="black">
                    <a:lumMod val="95000"/>
                    <a:lumOff val="5000"/>
                  </a:prstClr>
                </a:solidFill>
              </a:rPr>
              <a:t>7/16/20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3E7EBE-1DB2-E74E-9C44-79AC52ED10C9}" type="datetime1">
              <a:rPr lang="en-US" smtClean="0">
                <a:solidFill>
                  <a:prstClr val="black">
                    <a:lumMod val="95000"/>
                    <a:lumOff val="5000"/>
                  </a:prstClr>
                </a:solidFill>
              </a:rPr>
              <a:t>7/16/20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24838CF-CBF1-4447-82E7-DAC39F50D634}" type="datetime1">
              <a:rPr lang="en-US" smtClean="0"/>
              <a:t>7/16/20</a:t>
            </a:fld>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5448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33664DC-9917-D640-9945-1A214E394308}" type="datetime1">
              <a:rPr lang="en-US" smtClean="0"/>
              <a:t>7/16/20</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23820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42AE76-ADD2-C54F-A619-039722557B09}" type="datetime1">
              <a:rPr lang="en-US" smtClean="0">
                <a:solidFill>
                  <a:prstClr val="black">
                    <a:lumMod val="95000"/>
                    <a:lumOff val="5000"/>
                  </a:prstClr>
                </a:solidFill>
              </a:rPr>
              <a:t>7/16/20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6EF16A-3B61-9E4F-9E1F-EB5DF7E46F00}" type="datetime1">
              <a:rPr lang="en-US" smtClean="0">
                <a:solidFill>
                  <a:prstClr val="black">
                    <a:lumMod val="95000"/>
                    <a:lumOff val="5000"/>
                  </a:prstClr>
                </a:solidFill>
              </a:rPr>
              <a:t>7/16/20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A15ECA-FE03-EB4F-9287-38F194A60F5A}" type="datetime1">
              <a:rPr lang="en-US" smtClean="0">
                <a:solidFill>
                  <a:prstClr val="black">
                    <a:lumMod val="95000"/>
                    <a:lumOff val="5000"/>
                  </a:prstClr>
                </a:solidFill>
              </a:rPr>
              <a:t>7/16/20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440FEB-939C-6D4F-AA90-A288EC45062B}" type="datetime1">
              <a:rPr lang="en-US" smtClean="0">
                <a:solidFill>
                  <a:prstClr val="black">
                    <a:lumMod val="95000"/>
                    <a:lumOff val="5000"/>
                  </a:prstClr>
                </a:solidFill>
              </a:rPr>
              <a:t>7/16/20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E799EA-DDAD-854E-A05A-18B120B5A289}" type="datetime1">
              <a:rPr lang="en-US" smtClean="0">
                <a:solidFill>
                  <a:prstClr val="black">
                    <a:lumMod val="95000"/>
                    <a:lumOff val="5000"/>
                  </a:prstClr>
                </a:solidFill>
              </a:rPr>
              <a:t>7/16/20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F81D07-0F0E-C944-8AC9-C81607AC64B5}" type="datetime1">
              <a:rPr lang="en-US" smtClean="0">
                <a:solidFill>
                  <a:prstClr val="black">
                    <a:lumMod val="95000"/>
                    <a:lumOff val="5000"/>
                  </a:prstClr>
                </a:solidFill>
              </a:rPr>
              <a:t>7/16/20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F5013B-1C83-744C-AE64-CBAFADC9E8F0}" type="datetime1">
              <a:rPr lang="en-US" smtClean="0">
                <a:solidFill>
                  <a:prstClr val="black">
                    <a:lumMod val="95000"/>
                    <a:lumOff val="5000"/>
                  </a:prstClr>
                </a:solidFill>
              </a:rPr>
              <a:t>7/16/20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19A642-2C89-DA4A-A5A6-140F44AFA833}" type="datetime1">
              <a:rPr lang="en-US" smtClean="0">
                <a:solidFill>
                  <a:prstClr val="black">
                    <a:lumMod val="95000"/>
                    <a:lumOff val="5000"/>
                  </a:prstClr>
                </a:solidFill>
              </a:rPr>
              <a:t>7/16/20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Statistical Analyses in R</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Autofit/>
          </a:bodyPr>
          <a:lstStyle/>
          <a:p>
            <a:r>
              <a:rPr lang="en-US" sz="2000" dirty="0"/>
              <a:t>Session 5</a:t>
            </a:r>
          </a:p>
          <a:p>
            <a:r>
              <a:rPr lang="en-US" sz="2000" b="1" dirty="0"/>
              <a:t>Dan Herman</a:t>
            </a:r>
          </a:p>
          <a:p>
            <a:r>
              <a:rPr lang="en-US" dirty="0"/>
              <a:t>July 17, 2020</a:t>
            </a:r>
            <a:endParaRPr lang="en-US" sz="2000" dirty="0"/>
          </a:p>
        </p:txBody>
      </p:sp>
    </p:spTree>
    <p:extLst>
      <p:ext uri="{BB962C8B-B14F-4D97-AF65-F5344CB8AC3E}">
        <p14:creationId xmlns:p14="http://schemas.microsoft.com/office/powerpoint/2010/main" val="170871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153598196"/>
              </p:ext>
            </p:extLst>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3</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2185214"/>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7336211" y="925131"/>
            <a:ext cx="2894275" cy="3019345"/>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336211" y="1289074"/>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extLst>
              <p:ext uri="{D42A27DB-BD31-4B8C-83A1-F6EECF244321}">
                <p14:modId xmlns:p14="http://schemas.microsoft.com/office/powerpoint/2010/main" val="3788258448"/>
              </p:ext>
            </p:extLst>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2" name="Slide Number Placeholder 1">
            <a:extLst>
              <a:ext uri="{FF2B5EF4-FFF2-40B4-BE49-F238E27FC236}">
                <a16:creationId xmlns:a16="http://schemas.microsoft.com/office/drawing/2014/main" id="{D9822DA3-E34C-C740-8E2B-7940328BD9F2}"/>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10</a:t>
            </a:fld>
            <a:endParaRPr lang="en-US">
              <a:solidFill>
                <a:prstClr val="black">
                  <a:lumMod val="95000"/>
                  <a:lumOff val="5000"/>
                </a:prstClr>
              </a:solidFill>
            </a:endParaRPr>
          </a:p>
        </p:txBody>
      </p:sp>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1024128" y="2238375"/>
            <a:ext cx="9720072" cy="3998652"/>
          </a:xfrm>
        </p:spPr>
        <p:txBody>
          <a:bodyPr>
            <a:normAutofit fontScale="92500"/>
          </a:bodyPr>
          <a:lstStyle/>
          <a:p>
            <a:r>
              <a:rPr lang="en-US" dirty="0"/>
              <a:t>- Open “05 – </a:t>
            </a:r>
            <a:r>
              <a:rPr lang="en-US" dirty="0" err="1"/>
              <a:t>Stats.Rmd</a:t>
            </a:r>
            <a:r>
              <a:rPr lang="en-US" dirty="0"/>
              <a:t>”</a:t>
            </a:r>
          </a:p>
          <a:p>
            <a:r>
              <a:rPr lang="en-US" dirty="0"/>
              <a:t>- Run the setup chunk</a:t>
            </a:r>
          </a:p>
          <a:p>
            <a:r>
              <a:rPr lang="en-US" dirty="0"/>
              <a:t>- Fill-in gaps to calculate: </a:t>
            </a:r>
          </a:p>
          <a:p>
            <a:r>
              <a:rPr lang="en-US" dirty="0"/>
              <a:t>  a) Mean count of orders per `</a:t>
            </a:r>
            <a:r>
              <a:rPr lang="en-US" dirty="0" err="1"/>
              <a:t>pan_day</a:t>
            </a:r>
            <a:r>
              <a:rPr lang="en-US" dirty="0"/>
              <a:t>`</a:t>
            </a:r>
          </a:p>
          <a:p>
            <a:r>
              <a:rPr lang="en-US" dirty="0"/>
              <a:t>  b) Mean count of orders per clinic</a:t>
            </a:r>
          </a:p>
        </p:txBody>
      </p:sp>
      <p:pic>
        <p:nvPicPr>
          <p:cNvPr id="5" name="Picture 4">
            <a:extLst>
              <a:ext uri="{FF2B5EF4-FFF2-40B4-BE49-F238E27FC236}">
                <a16:creationId xmlns:a16="http://schemas.microsoft.com/office/drawing/2014/main" id="{1642459F-9B36-D34A-BD7F-0163EFC50F5E}"/>
              </a:ext>
            </a:extLst>
          </p:cNvPr>
          <p:cNvPicPr>
            <a:picLocks noChangeAspect="1"/>
          </p:cNvPicPr>
          <p:nvPr/>
        </p:nvPicPr>
        <p:blipFill>
          <a:blip r:embed="rId3"/>
          <a:stretch>
            <a:fillRect/>
          </a:stretch>
        </p:blipFill>
        <p:spPr>
          <a:xfrm>
            <a:off x="9398000" y="5194300"/>
            <a:ext cx="2692400" cy="1498600"/>
          </a:xfrm>
          <a:prstGeom prst="rect">
            <a:avLst/>
          </a:prstGeom>
        </p:spPr>
      </p:pic>
      <p:sp>
        <p:nvSpPr>
          <p:cNvPr id="6" name="Slide Number Placeholder 5">
            <a:extLst>
              <a:ext uri="{FF2B5EF4-FFF2-40B4-BE49-F238E27FC236}">
                <a16:creationId xmlns:a16="http://schemas.microsoft.com/office/drawing/2014/main" id="{B8A2198A-45D7-424A-B8AD-BFAE0BFBB0A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11</a:t>
            </a:fld>
            <a:endParaRPr lang="en-US">
              <a:solidFill>
                <a:prstClr val="black">
                  <a:lumMod val="95000"/>
                  <a:lumOff val="5000"/>
                </a:prstClr>
              </a:solidFill>
            </a:endParaRPr>
          </a:p>
        </p:txBody>
      </p:sp>
    </p:spTree>
    <p:extLst>
      <p:ext uri="{BB962C8B-B14F-4D97-AF65-F5344CB8AC3E}">
        <p14:creationId xmlns:p14="http://schemas.microsoft.com/office/powerpoint/2010/main" val="1878315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31769" y="199102"/>
            <a:ext cx="8466829" cy="6459794"/>
          </a:xfrm>
          <a:prstGeom prst="rect">
            <a:avLst/>
          </a:prstGeom>
        </p:spPr>
      </p:pic>
      <p:pic>
        <p:nvPicPr>
          <p:cNvPr id="3" name="Picture 2"/>
          <p:cNvPicPr>
            <a:picLocks noChangeAspect="1"/>
          </p:cNvPicPr>
          <p:nvPr/>
        </p:nvPicPr>
        <p:blipFill>
          <a:blip r:embed="rId4"/>
          <a:stretch>
            <a:fillRect/>
          </a:stretch>
        </p:blipFill>
        <p:spPr>
          <a:xfrm>
            <a:off x="655682" y="10204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
        <p:nvSpPr>
          <p:cNvPr id="5" name="Rectangle 4"/>
          <p:cNvSpPr/>
          <p:nvPr/>
        </p:nvSpPr>
        <p:spPr>
          <a:xfrm>
            <a:off x="4336026" y="1622323"/>
            <a:ext cx="1858297" cy="2920180"/>
          </a:xfrm>
          <a:prstGeom prst="rect">
            <a:avLst/>
          </a:prstGeom>
          <a:solidFill>
            <a:schemeClr val="dk1">
              <a:alpha val="5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apezoid 5"/>
          <p:cNvSpPr/>
          <p:nvPr/>
        </p:nvSpPr>
        <p:spPr>
          <a:xfrm rot="5400000">
            <a:off x="2323261" y="2522364"/>
            <a:ext cx="5368414" cy="2373712"/>
          </a:xfrm>
          <a:custGeom>
            <a:avLst/>
            <a:gdLst>
              <a:gd name="connsiteX0" fmla="*/ 0 w 5368414"/>
              <a:gd name="connsiteY0" fmla="*/ 2373711 h 2373711"/>
              <a:gd name="connsiteX1" fmla="*/ 593428 w 5368414"/>
              <a:gd name="connsiteY1" fmla="*/ 0 h 2373711"/>
              <a:gd name="connsiteX2" fmla="*/ 4774986 w 5368414"/>
              <a:gd name="connsiteY2" fmla="*/ 0 h 2373711"/>
              <a:gd name="connsiteX3" fmla="*/ 5368414 w 5368414"/>
              <a:gd name="connsiteY3" fmla="*/ 2373711 h 2373711"/>
              <a:gd name="connsiteX4" fmla="*/ 0 w 5368414"/>
              <a:gd name="connsiteY4" fmla="*/ 2373711 h 2373711"/>
              <a:gd name="connsiteX0" fmla="*/ 0 w 5368414"/>
              <a:gd name="connsiteY0" fmla="*/ 2373712 h 2373712"/>
              <a:gd name="connsiteX1" fmla="*/ 593428 w 5368414"/>
              <a:gd name="connsiteY1" fmla="*/ 1 h 2373712"/>
              <a:gd name="connsiteX2" fmla="*/ 3498638 w 5368414"/>
              <a:gd name="connsiteY2" fmla="*/ 0 h 2373712"/>
              <a:gd name="connsiteX3" fmla="*/ 5368414 w 5368414"/>
              <a:gd name="connsiteY3" fmla="*/ 2373712 h 2373712"/>
              <a:gd name="connsiteX4" fmla="*/ 0 w 5368414"/>
              <a:gd name="connsiteY4" fmla="*/ 2373712 h 237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414" h="2373712">
                <a:moveTo>
                  <a:pt x="0" y="2373712"/>
                </a:moveTo>
                <a:lnTo>
                  <a:pt x="593428" y="1"/>
                </a:lnTo>
                <a:lnTo>
                  <a:pt x="3498638" y="0"/>
                </a:lnTo>
                <a:lnTo>
                  <a:pt x="5368414" y="2373712"/>
                </a:lnTo>
                <a:lnTo>
                  <a:pt x="0" y="2373712"/>
                </a:lnTo>
                <a:close/>
              </a:path>
            </a:pathLst>
          </a:cu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6A5C54F-D4D5-B540-B1B1-6ABBAB738A72}"/>
              </a:ext>
            </a:extLst>
          </p:cNvPr>
          <p:cNvSpPr>
            <a:spLocks noGrp="1"/>
          </p:cNvSpPr>
          <p:nvPr>
            <p:ph type="sldNum" idx="12"/>
          </p:nvPr>
        </p:nvSpPr>
        <p:spPr/>
        <p:txBody>
          <a:bodyPr/>
          <a:lstStyle/>
          <a:p>
            <a:fld id="{00000000-1234-1234-1234-123412341234}" type="slidenum">
              <a:rPr lang="en-US" smtClean="0"/>
              <a:pPr/>
              <a:t>12</a:t>
            </a:fld>
            <a:endParaRPr lang="en-US"/>
          </a:p>
        </p:txBody>
      </p:sp>
    </p:spTree>
    <p:extLst>
      <p:ext uri="{BB962C8B-B14F-4D97-AF65-F5344CB8AC3E}">
        <p14:creationId xmlns:p14="http://schemas.microsoft.com/office/powerpoint/2010/main" val="816128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2280400"/>
          </a:xfrm>
          <a:prstGeom prst="rect">
            <a:avLst/>
          </a:prstGeom>
          <a:noFill/>
          <a:ln>
            <a:noFill/>
          </a:ln>
        </p:spPr>
        <p:txBody>
          <a:bodyPr spcFirstLastPara="1" wrap="square" lIns="0" tIns="6455" rIns="0" bIns="0" anchor="t" anchorCtr="0">
            <a:noAutofit/>
          </a:bodyPr>
          <a:lstStyle/>
          <a:p>
            <a:pPr marL="464003" indent="-457200">
              <a:buFont typeface="Arial" charset="0"/>
              <a:buChar char="•"/>
            </a:pPr>
            <a:endParaRPr lang="en-US" sz="2800" dirty="0">
              <a:latin typeface="Calibri"/>
              <a:ea typeface="Calibri"/>
              <a:cs typeface="Calibri"/>
              <a:sym typeface="Calibri"/>
            </a:endParaRPr>
          </a:p>
          <a:p>
            <a:pPr marL="464003" indent="-457200">
              <a:buFont typeface="Arial" charset="0"/>
              <a:buChar char="•"/>
            </a:pPr>
            <a:r>
              <a:rPr lang="en-US" sz="2800" dirty="0">
                <a:latin typeface="Calibri"/>
                <a:ea typeface="Calibri"/>
                <a:cs typeface="Calibri"/>
                <a:sym typeface="Calibri"/>
              </a:rPr>
              <a:t>Last pandemic day (in data)</a:t>
            </a:r>
            <a:br>
              <a:rPr lang="en-US" sz="2800" dirty="0">
                <a:latin typeface="Calibri"/>
                <a:ea typeface="Calibri"/>
                <a:cs typeface="Calibri"/>
                <a:sym typeface="Calibri"/>
              </a:rPr>
            </a:br>
            <a:endParaRPr lang="en-US" sz="2800" dirty="0">
              <a:latin typeface="Calibri"/>
              <a:ea typeface="Calibri"/>
              <a:cs typeface="Calibri"/>
              <a:sym typeface="Calibri"/>
            </a:endParaRPr>
          </a:p>
          <a:p>
            <a:pPr marL="464003" indent="-457200">
              <a:buFont typeface="Arial" charset="0"/>
              <a:buChar char="•"/>
            </a:pPr>
            <a:r>
              <a:rPr lang="en-US" sz="2800" dirty="0">
                <a:latin typeface="Calibri"/>
                <a:ea typeface="Calibri"/>
                <a:cs typeface="Calibri"/>
                <a:sym typeface="Calibri"/>
              </a:rPr>
              <a:t>Median turnaround time</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4820294" cy="923330"/>
          </a:xfrm>
          <a:prstGeom prst="rect">
            <a:avLst/>
          </a:prstGeom>
          <a:noFill/>
        </p:spPr>
        <p:txBody>
          <a:bodyPr wrap="none" rtlCol="0">
            <a:spAutoFit/>
          </a:bodyPr>
          <a:lstStyle/>
          <a:p>
            <a:r>
              <a:rPr lang="en-US" sz="5400" dirty="0">
                <a:latin typeface="+mj-lt"/>
                <a:sym typeface="Calibri"/>
              </a:rPr>
              <a:t>summarize() examples</a:t>
            </a:r>
            <a:endParaRPr lang="en-US" sz="5400" dirty="0">
              <a:latin typeface="+mj-lt"/>
            </a:endParaRPr>
          </a:p>
        </p:txBody>
      </p:sp>
      <p:sp>
        <p:nvSpPr>
          <p:cNvPr id="2" name="Slide Number Placeholder 1">
            <a:extLst>
              <a:ext uri="{FF2B5EF4-FFF2-40B4-BE49-F238E27FC236}">
                <a16:creationId xmlns:a16="http://schemas.microsoft.com/office/drawing/2014/main" id="{229C0BF8-B7B6-FA41-AF0D-CC30AD751977}"/>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spTree>
    <p:extLst>
      <p:ext uri="{BB962C8B-B14F-4D97-AF65-F5344CB8AC3E}">
        <p14:creationId xmlns:p14="http://schemas.microsoft.com/office/powerpoint/2010/main" val="898396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2</a:t>
            </a:r>
          </a:p>
        </p:txBody>
      </p:sp>
      <p:sp>
        <p:nvSpPr>
          <p:cNvPr id="7"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pPr marL="0" indent="0">
              <a:buNone/>
            </a:pPr>
            <a:r>
              <a:rPr lang="en-US" u="sng" dirty="0"/>
              <a:t>Consider:</a:t>
            </a:r>
          </a:p>
          <a:p>
            <a:pPr marL="0" indent="0">
              <a:buNone/>
            </a:pPr>
            <a:r>
              <a:rPr lang="en-US" dirty="0"/>
              <a:t>How would you calculate the median number of orders per day?</a:t>
            </a:r>
          </a:p>
        </p:txBody>
      </p:sp>
      <p:pic>
        <p:nvPicPr>
          <p:cNvPr id="4" name="Picture 3"/>
          <p:cNvPicPr>
            <a:picLocks noChangeAspect="1"/>
          </p:cNvPicPr>
          <p:nvPr/>
        </p:nvPicPr>
        <p:blipFill>
          <a:blip r:embed="rId3"/>
          <a:stretch>
            <a:fillRect/>
          </a:stretch>
        </p:blipFill>
        <p:spPr>
          <a:xfrm>
            <a:off x="9398000" y="5194300"/>
            <a:ext cx="2692400" cy="1498600"/>
          </a:xfrm>
          <a:prstGeom prst="rect">
            <a:avLst/>
          </a:prstGeom>
        </p:spPr>
      </p:pic>
      <p:sp>
        <p:nvSpPr>
          <p:cNvPr id="2" name="Slide Number Placeholder 1">
            <a:extLst>
              <a:ext uri="{FF2B5EF4-FFF2-40B4-BE49-F238E27FC236}">
                <a16:creationId xmlns:a16="http://schemas.microsoft.com/office/drawing/2014/main" id="{772F172F-643D-A741-B9E7-68CF01D3FA0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Tree>
    <p:extLst>
      <p:ext uri="{BB962C8B-B14F-4D97-AF65-F5344CB8AC3E}">
        <p14:creationId xmlns:p14="http://schemas.microsoft.com/office/powerpoint/2010/main" val="1093899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extLst/>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extLst/>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extLst/>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extLst/>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2" name="Slide Number Placeholder 1">
            <a:extLst>
              <a:ext uri="{FF2B5EF4-FFF2-40B4-BE49-F238E27FC236}">
                <a16:creationId xmlns:a16="http://schemas.microsoft.com/office/drawing/2014/main" id="{A4C631FB-6DDC-A24C-98A6-8E3AC66438E8}"/>
              </a:ext>
            </a:extLst>
          </p:cNvPr>
          <p:cNvSpPr>
            <a:spLocks noGrp="1"/>
          </p:cNvSpPr>
          <p:nvPr>
            <p:ph type="sldNum" idx="12"/>
          </p:nvPr>
        </p:nvSpPr>
        <p:spPr/>
        <p:txBody>
          <a:bodyPr/>
          <a:lstStyle/>
          <a:p>
            <a:fld id="{00000000-1234-1234-1234-123412341234}" type="slidenum">
              <a:rPr lang="en-US" smtClean="0"/>
              <a:pPr/>
              <a:t>16</a:t>
            </a:fld>
            <a:endParaRPr lang="en-US"/>
          </a:p>
        </p:txBody>
      </p:sp>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645979"/>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70432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3055666" y="377449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3210763" y="466410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a:extLst>
              <a:ext uri="{FF2B5EF4-FFF2-40B4-BE49-F238E27FC236}">
                <a16:creationId xmlns:a16="http://schemas.microsoft.com/office/drawing/2014/main" id="{B1D16E8C-8E13-4847-82B5-B1A5A1AB675C}"/>
              </a:ext>
            </a:extLst>
          </p:cNvPr>
          <p:cNvSpPr>
            <a:spLocks noGrp="1"/>
          </p:cNvSpPr>
          <p:nvPr>
            <p:ph type="sldNum" idx="12"/>
          </p:nvPr>
        </p:nvSpPr>
        <p:spPr/>
        <p:txBody>
          <a:bodyPr/>
          <a:lstStyle/>
          <a:p>
            <a:fld id="{00000000-1234-1234-1234-123412341234}" type="slidenum">
              <a:rPr lang="en-US" smtClean="0"/>
              <a:pPr/>
              <a:t>17</a:t>
            </a:fld>
            <a:endParaRPr lang="en-US"/>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4"/>
          <a:stretch>
            <a:fillRect/>
          </a:stretch>
        </p:blipFill>
        <p:spPr>
          <a:xfrm>
            <a:off x="1884475" y="3732530"/>
            <a:ext cx="5921437" cy="2713992"/>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1899223" y="4049031"/>
            <a:ext cx="3356973"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B5F6A2CB-DD11-A143-9230-A63275FF4077}"/>
              </a:ext>
            </a:extLst>
          </p:cNvPr>
          <p:cNvSpPr>
            <a:spLocks noGrp="1"/>
          </p:cNvSpPr>
          <p:nvPr>
            <p:ph type="sldNum" idx="12"/>
          </p:nvPr>
        </p:nvSpPr>
        <p:spPr/>
        <p:txBody>
          <a:bodyPr/>
          <a:lstStyle/>
          <a:p>
            <a:fld id="{00000000-1234-1234-1234-123412341234}" type="slidenum">
              <a:rPr lang="en-US" smtClean="0"/>
              <a:pPr/>
              <a:t>18</a:t>
            </a:fld>
            <a:endParaRPr lang="en-US"/>
          </a:p>
        </p:txBody>
      </p:sp>
    </p:spTree>
    <p:extLst>
      <p:ext uri="{BB962C8B-B14F-4D97-AF65-F5344CB8AC3E}">
        <p14:creationId xmlns:p14="http://schemas.microsoft.com/office/powerpoint/2010/main" val="4041644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 </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4"/>
          <a:stretch>
            <a:fillRect/>
          </a:stretch>
        </p:blipFill>
        <p:spPr>
          <a:xfrm>
            <a:off x="1641987" y="3980967"/>
            <a:ext cx="4999686" cy="2499843"/>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39423"/>
            <a:ext cx="4999690" cy="30971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6B85407-93C6-2045-80B4-B7720C0368F8}"/>
              </a:ext>
            </a:extLst>
          </p:cNvPr>
          <p:cNvSpPr>
            <a:spLocks noGrp="1"/>
          </p:cNvSpPr>
          <p:nvPr>
            <p:ph type="sldNum" idx="12"/>
          </p:nvPr>
        </p:nvSpPr>
        <p:spPr/>
        <p:txBody>
          <a:bodyPr/>
          <a:lstStyle/>
          <a:p>
            <a:fld id="{00000000-1234-1234-1234-123412341234}" type="slidenum">
              <a:rPr lang="en-US" smtClean="0"/>
              <a:pPr/>
              <a:t>19</a:t>
            </a:fld>
            <a:endParaRPr lang="en-US"/>
          </a:p>
        </p:txBody>
      </p:sp>
    </p:spTree>
    <p:extLst>
      <p:ext uri="{BB962C8B-B14F-4D97-AF65-F5344CB8AC3E}">
        <p14:creationId xmlns:p14="http://schemas.microsoft.com/office/powerpoint/2010/main" val="3832152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p:cNvGraphicFramePr>
            <a:graphicFrameLocks noGrp="1"/>
          </p:cNvGraphicFramePr>
          <p:nvPr>
            <p:extLst/>
          </p:nvPr>
        </p:nvGraphicFramePr>
        <p:xfrm>
          <a:off x="883579" y="287674"/>
          <a:ext cx="10880330" cy="6138809"/>
        </p:xfrm>
        <a:graphic>
          <a:graphicData uri="http://schemas.openxmlformats.org/drawingml/2006/table">
            <a:tbl>
              <a:tblPr/>
              <a:tblGrid>
                <a:gridCol w="2176062">
                  <a:extLst>
                    <a:ext uri="{9D8B030D-6E8A-4147-A177-3AD203B41FA5}">
                      <a16:colId xmlns:a16="http://schemas.microsoft.com/office/drawing/2014/main" val="3165365227"/>
                    </a:ext>
                  </a:extLst>
                </a:gridCol>
                <a:gridCol w="4352134">
                  <a:extLst>
                    <a:ext uri="{9D8B030D-6E8A-4147-A177-3AD203B41FA5}">
                      <a16:colId xmlns:a16="http://schemas.microsoft.com/office/drawing/2014/main" val="3978612482"/>
                    </a:ext>
                  </a:extLst>
                </a:gridCol>
                <a:gridCol w="4352134">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July 16 2020</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Session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Instructor</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1:00 pm - 1:30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err="1">
                          <a:solidFill>
                            <a:srgbClr val="212121"/>
                          </a:solidFill>
                          <a:effectLst/>
                          <a:latin typeface="Arial" panose="020B0604020202020204" pitchFamily="34" charset="0"/>
                          <a:ea typeface="+mn-ea"/>
                          <a:cs typeface="+mn-cs"/>
                        </a:rPr>
                        <a:t>Amrom</a:t>
                      </a:r>
                      <a:r>
                        <a:rPr lang="en-US" sz="1800" b="0" i="0" u="none" strike="noStrike" kern="1200" dirty="0">
                          <a:solidFill>
                            <a:srgbClr val="212121"/>
                          </a:solidFill>
                          <a:effectLst/>
                          <a:latin typeface="Arial" panose="020B0604020202020204" pitchFamily="34" charset="0"/>
                          <a:ea typeface="+mn-ea"/>
                          <a:cs typeface="+mn-cs"/>
                        </a:rPr>
                        <a:t>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1:30 pm - 2:15 pm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Introduction to R and </a:t>
                      </a:r>
                      <a:r>
                        <a:rPr lang="en-US" sz="1800" b="0" i="0" u="none" strike="noStrike" kern="1200" dirty="0" err="1">
                          <a:solidFill>
                            <a:srgbClr val="212121"/>
                          </a:solidFill>
                          <a:effectLst/>
                          <a:latin typeface="Arial" panose="020B0604020202020204" pitchFamily="34" charset="0"/>
                          <a:ea typeface="+mn-ea"/>
                          <a:cs typeface="+mn-cs"/>
                        </a:rPr>
                        <a:t>RStudio</a:t>
                      </a:r>
                      <a:r>
                        <a:rPr lang="en-US" sz="18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2:30 pm - 3:15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R basics for Reproducible Reporting</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Patrick Mathias</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3:30 pm - 5:00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Visualization in R</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Stephan Kadauke</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a:solidFill>
                            <a:srgbClr val="000000"/>
                          </a:solidFill>
                          <a:effectLst/>
                          <a:latin typeface="Arial" panose="020B0604020202020204" pitchFamily="34" charset="0"/>
                        </a:rPr>
                        <a:t>July 17 2020</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1:00 pm - 2:30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Amrom Obstfeld</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2:45 pm - 4:15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Statistical Analysis in R</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Dan Herman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4:30 pm - 5:00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Advanced Reporting in R</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2" name="Rectangle 1"/>
          <p:cNvSpPr/>
          <p:nvPr/>
        </p:nvSpPr>
        <p:spPr>
          <a:xfrm>
            <a:off x="883579" y="5138436"/>
            <a:ext cx="10880330" cy="611312"/>
          </a:xfrm>
          <a:prstGeom prst="rect">
            <a:avLst/>
          </a:pr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2F0CC0BC-B4B4-D54E-A9AB-41954C57D9A1}" type="slidenum">
              <a:rPr lang="en-US" sz="1050" smtClean="0"/>
              <a:t>2</a:t>
            </a:fld>
            <a:endParaRPr lang="en-US" dirty="0"/>
          </a:p>
        </p:txBody>
      </p:sp>
    </p:spTree>
    <p:extLst>
      <p:ext uri="{BB962C8B-B14F-4D97-AF65-F5344CB8AC3E}">
        <p14:creationId xmlns:p14="http://schemas.microsoft.com/office/powerpoint/2010/main" val="1982995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 %&gt;% summarize()</a:t>
            </a:r>
            <a:endParaRPr lang="en-US" dirty="0">
              <a:solidFill>
                <a:schemeClr val="tx1"/>
              </a:solidFill>
            </a:endParaRPr>
          </a:p>
        </p:txBody>
      </p:sp>
    </p:spTree>
    <p:extLst>
      <p:ext uri="{BB962C8B-B14F-4D97-AF65-F5344CB8AC3E}">
        <p14:creationId xmlns:p14="http://schemas.microsoft.com/office/powerpoint/2010/main" val="2827583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5281663" y="783873"/>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5985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extLst/>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extLst/>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extLst/>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05E161B-D4A1-AE49-A8CB-75ABA6D6C546}"/>
              </a:ext>
            </a:extLst>
          </p:cNvPr>
          <p:cNvSpPr>
            <a:spLocks noGrp="1"/>
          </p:cNvSpPr>
          <p:nvPr>
            <p:ph type="sldNum" idx="12"/>
          </p:nvPr>
        </p:nvSpPr>
        <p:spPr/>
        <p:txBody>
          <a:bodyPr/>
          <a:lstStyle/>
          <a:p>
            <a:fld id="{00000000-1234-1234-1234-123412341234}" type="slidenum">
              <a:rPr lang="en-US" smtClean="0"/>
              <a:pPr/>
              <a:t>21</a:t>
            </a:fld>
            <a:endParaRPr lang="en-US"/>
          </a:p>
        </p:txBody>
      </p:sp>
    </p:spTree>
    <p:extLst>
      <p:ext uri="{BB962C8B-B14F-4D97-AF65-F5344CB8AC3E}">
        <p14:creationId xmlns:p14="http://schemas.microsoft.com/office/powerpoint/2010/main" val="932260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635946824"/>
              </p:ext>
            </p:extLst>
          </p:nvPr>
        </p:nvGraphicFramePr>
        <p:xfrm>
          <a:off x="6655443" y="4358675"/>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 name="Slide Number Placeholder 1">
            <a:extLst>
              <a:ext uri="{FF2B5EF4-FFF2-40B4-BE49-F238E27FC236}">
                <a16:creationId xmlns:a16="http://schemas.microsoft.com/office/drawing/2014/main" id="{B2448870-0ED3-3242-B314-5EF662407B2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22</a:t>
            </a:fld>
            <a:endParaRPr lang="en-US">
              <a:solidFill>
                <a:prstClr val="black">
                  <a:lumMod val="95000"/>
                  <a:lumOff val="5000"/>
                </a:prstClr>
              </a:solidFill>
            </a:endParaRPr>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607393646"/>
              </p:ext>
            </p:extLst>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extLst>
              <p:ext uri="{D42A27DB-BD31-4B8C-83A1-F6EECF244321}">
                <p14:modId xmlns:p14="http://schemas.microsoft.com/office/powerpoint/2010/main" val="1430495055"/>
              </p:ext>
            </p:extLst>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
        <p:nvSpPr>
          <p:cNvPr id="2" name="Slide Number Placeholder 1">
            <a:extLst>
              <a:ext uri="{FF2B5EF4-FFF2-40B4-BE49-F238E27FC236}">
                <a16:creationId xmlns:a16="http://schemas.microsoft.com/office/drawing/2014/main" id="{9E48272B-99B2-1946-A912-08311EBA70F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23</a:t>
            </a:fld>
            <a:endParaRPr lang="en-US">
              <a:solidFill>
                <a:prstClr val="black">
                  <a:lumMod val="95000"/>
                  <a:lumOff val="5000"/>
                </a:prstClr>
              </a:solidFill>
            </a:endParaRPr>
          </a:p>
        </p:txBody>
      </p:sp>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2D24-E81A-8241-8BE4-10C628CAAAB4}"/>
              </a:ext>
            </a:extLst>
          </p:cNvPr>
          <p:cNvSpPr>
            <a:spLocks noGrp="1"/>
          </p:cNvSpPr>
          <p:nvPr>
            <p:ph type="title"/>
          </p:nvPr>
        </p:nvSpPr>
        <p:spPr>
          <a:xfrm>
            <a:off x="1176528" y="737616"/>
            <a:ext cx="9720072" cy="1499616"/>
          </a:xfrm>
        </p:spPr>
        <p:txBody>
          <a:bodyPr/>
          <a:lstStyle/>
          <a:p>
            <a:r>
              <a:rPr lang="en-US" dirty="0"/>
              <a:t>Your Turn 3</a:t>
            </a:r>
          </a:p>
        </p:txBody>
      </p:sp>
      <p:sp>
        <p:nvSpPr>
          <p:cNvPr id="5" name="Text Placeholder 2">
            <a:extLst>
              <a:ext uri="{FF2B5EF4-FFF2-40B4-BE49-F238E27FC236}">
                <a16:creationId xmlns:a16="http://schemas.microsoft.com/office/drawing/2014/main" id="{0F8623C7-1227-A04A-B096-498B1A18A501}"/>
              </a:ext>
            </a:extLst>
          </p:cNvPr>
          <p:cNvSpPr txBox="1">
            <a:spLocks/>
          </p:cNvSpPr>
          <p:nvPr/>
        </p:nvSpPr>
        <p:spPr>
          <a:xfrm>
            <a:off x="541176" y="2390775"/>
            <a:ext cx="10355424" cy="3178175"/>
          </a:xfrm>
          <a:prstGeom prst="rect">
            <a:avLst/>
          </a:prstGeom>
        </p:spPr>
        <p:txBody>
          <a:bodyPr vert="horz" lIns="45720" tIns="45720" rIns="4572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Calculate:</a:t>
            </a:r>
          </a:p>
          <a:p>
            <a:r>
              <a:rPr lang="en-US" dirty="0"/>
              <a:t>a) The median turnaround time for each day</a:t>
            </a:r>
          </a:p>
          <a:p>
            <a:r>
              <a:rPr lang="en-US" dirty="0"/>
              <a:t>b) (</a:t>
            </a:r>
            <a:r>
              <a:rPr lang="en-US" i="1" dirty="0"/>
              <a:t>*Extra*</a:t>
            </a:r>
            <a:r>
              <a:rPr lang="en-US" dirty="0"/>
              <a:t>) The median number of orders per day</a:t>
            </a:r>
          </a:p>
        </p:txBody>
      </p:sp>
      <p:pic>
        <p:nvPicPr>
          <p:cNvPr id="6" name="Picture 5">
            <a:extLst>
              <a:ext uri="{FF2B5EF4-FFF2-40B4-BE49-F238E27FC236}">
                <a16:creationId xmlns:a16="http://schemas.microsoft.com/office/drawing/2014/main" id="{4CE4C6AF-30C7-6E4B-8D67-3CC2D0ADC600}"/>
              </a:ext>
            </a:extLst>
          </p:cNvPr>
          <p:cNvPicPr>
            <a:picLocks noChangeAspect="1"/>
          </p:cNvPicPr>
          <p:nvPr/>
        </p:nvPicPr>
        <p:blipFill>
          <a:blip r:embed="rId3"/>
          <a:stretch>
            <a:fillRect/>
          </a:stretch>
        </p:blipFill>
        <p:spPr>
          <a:xfrm>
            <a:off x="9398000" y="5194300"/>
            <a:ext cx="2692400" cy="1498600"/>
          </a:xfrm>
          <a:prstGeom prst="rect">
            <a:avLst/>
          </a:prstGeom>
        </p:spPr>
      </p:pic>
      <p:sp>
        <p:nvSpPr>
          <p:cNvPr id="2" name="Slide Number Placeholder 1">
            <a:extLst>
              <a:ext uri="{FF2B5EF4-FFF2-40B4-BE49-F238E27FC236}">
                <a16:creationId xmlns:a16="http://schemas.microsoft.com/office/drawing/2014/main" id="{6E1A5AA1-8A71-4F4F-82DE-558C2B30287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24</a:t>
            </a:fld>
            <a:endParaRPr lang="en-US">
              <a:solidFill>
                <a:prstClr val="black">
                  <a:lumMod val="95000"/>
                  <a:lumOff val="5000"/>
                </a:prstClr>
              </a:solidFill>
            </a:endParaRPr>
          </a:p>
        </p:txBody>
      </p:sp>
    </p:spTree>
    <p:extLst>
      <p:ext uri="{BB962C8B-B14F-4D97-AF65-F5344CB8AC3E}">
        <p14:creationId xmlns:p14="http://schemas.microsoft.com/office/powerpoint/2010/main" val="2205940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8671028"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 Example</a:t>
            </a:r>
            <a:endParaRPr lang="en-US" sz="5400" dirty="0">
              <a:latin typeface="+mj-lt"/>
            </a:endParaRPr>
          </a:p>
        </p:txBody>
      </p:sp>
      <p:pic>
        <p:nvPicPr>
          <p:cNvPr id="3" name="Picture 2">
            <a:extLst>
              <a:ext uri="{FF2B5EF4-FFF2-40B4-BE49-F238E27FC236}">
                <a16:creationId xmlns:a16="http://schemas.microsoft.com/office/drawing/2014/main" id="{CFB5FE49-312E-2546-8858-C6FC577CCF18}"/>
              </a:ext>
            </a:extLst>
          </p:cNvPr>
          <p:cNvPicPr>
            <a:picLocks noChangeAspect="1"/>
          </p:cNvPicPr>
          <p:nvPr/>
        </p:nvPicPr>
        <p:blipFill>
          <a:blip r:embed="rId4"/>
          <a:stretch>
            <a:fillRect/>
          </a:stretch>
        </p:blipFill>
        <p:spPr>
          <a:xfrm>
            <a:off x="1611163" y="1741833"/>
            <a:ext cx="7938930" cy="4899454"/>
          </a:xfrm>
          <a:prstGeom prst="rect">
            <a:avLst/>
          </a:prstGeom>
        </p:spPr>
      </p:pic>
      <p:sp>
        <p:nvSpPr>
          <p:cNvPr id="2" name="Slide Number Placeholder 1">
            <a:extLst>
              <a:ext uri="{FF2B5EF4-FFF2-40B4-BE49-F238E27FC236}">
                <a16:creationId xmlns:a16="http://schemas.microsoft.com/office/drawing/2014/main" id="{DE76A3F1-3280-254E-AE5E-C6467E71C83A}"/>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25</a:t>
            </a:fld>
            <a:endParaRPr lang="en-US">
              <a:solidFill>
                <a:prstClr val="black">
                  <a:lumMod val="95000"/>
                  <a:lumOff val="5000"/>
                </a:prstClr>
              </a:solidFill>
            </a:endParaRPr>
          </a:p>
        </p:txBody>
      </p:sp>
    </p:spTree>
    <p:extLst>
      <p:ext uri="{BB962C8B-B14F-4D97-AF65-F5344CB8AC3E}">
        <p14:creationId xmlns:p14="http://schemas.microsoft.com/office/powerpoint/2010/main" val="4192247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B48-7D7C-EA41-B363-030C87B1BB21}"/>
              </a:ext>
            </a:extLst>
          </p:cNvPr>
          <p:cNvSpPr>
            <a:spLocks noGrp="1"/>
          </p:cNvSpPr>
          <p:nvPr>
            <p:ph type="title"/>
          </p:nvPr>
        </p:nvSpPr>
        <p:spPr/>
        <p:txBody>
          <a:bodyPr/>
          <a:lstStyle/>
          <a:p>
            <a:r>
              <a:rPr lang="en-US" dirty="0"/>
              <a:t>Stats: Tests for association</a:t>
            </a:r>
          </a:p>
        </p:txBody>
      </p:sp>
    </p:spTree>
    <p:extLst>
      <p:ext uri="{BB962C8B-B14F-4D97-AF65-F5344CB8AC3E}">
        <p14:creationId xmlns:p14="http://schemas.microsoft.com/office/powerpoint/2010/main" val="910853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Is there an association between insurance and SARS-CoV-2 RT-PCR positivity?</a:t>
            </a:r>
          </a:p>
        </p:txBody>
      </p:sp>
      <p:pic>
        <p:nvPicPr>
          <p:cNvPr id="4" name="Picture 3">
            <a:extLst>
              <a:ext uri="{FF2B5EF4-FFF2-40B4-BE49-F238E27FC236}">
                <a16:creationId xmlns:a16="http://schemas.microsoft.com/office/drawing/2014/main" id="{B7C90D74-0EC6-1143-92CD-E994ACACFB8B}"/>
              </a:ext>
            </a:extLst>
          </p:cNvPr>
          <p:cNvPicPr>
            <a:picLocks noChangeAspect="1"/>
          </p:cNvPicPr>
          <p:nvPr/>
        </p:nvPicPr>
        <p:blipFill>
          <a:blip r:embed="rId3"/>
          <a:stretch>
            <a:fillRect/>
          </a:stretch>
        </p:blipFill>
        <p:spPr>
          <a:xfrm>
            <a:off x="1374921" y="1967888"/>
            <a:ext cx="9369279" cy="1845818"/>
          </a:xfrm>
          <a:prstGeom prst="rect">
            <a:avLst/>
          </a:prstGeom>
        </p:spPr>
      </p:pic>
      <p:grpSp>
        <p:nvGrpSpPr>
          <p:cNvPr id="8" name="Group 7">
            <a:extLst>
              <a:ext uri="{FF2B5EF4-FFF2-40B4-BE49-F238E27FC236}">
                <a16:creationId xmlns:a16="http://schemas.microsoft.com/office/drawing/2014/main" id="{02156E34-2CC0-CD43-AF90-401A2B8DFD27}"/>
              </a:ext>
            </a:extLst>
          </p:cNvPr>
          <p:cNvGrpSpPr/>
          <p:nvPr/>
        </p:nvGrpSpPr>
        <p:grpSpPr>
          <a:xfrm>
            <a:off x="2721693" y="4051980"/>
            <a:ext cx="6324941" cy="989259"/>
            <a:chOff x="815161" y="2339294"/>
            <a:chExt cx="6324941" cy="989259"/>
          </a:xfrm>
        </p:grpSpPr>
        <p:sp>
          <p:nvSpPr>
            <p:cNvPr id="6" name="Google Shape;131;p17">
              <a:extLst>
                <a:ext uri="{FF2B5EF4-FFF2-40B4-BE49-F238E27FC236}">
                  <a16:creationId xmlns:a16="http://schemas.microsoft.com/office/drawing/2014/main" id="{3620A4D8-185A-6C43-85B1-29B7B8339D07}"/>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7" name="Rectangle 6">
              <a:extLst>
                <a:ext uri="{FF2B5EF4-FFF2-40B4-BE49-F238E27FC236}">
                  <a16:creationId xmlns:a16="http://schemas.microsoft.com/office/drawing/2014/main" id="{A3E19936-CD92-9F47-A478-C17A36FAB8FE}"/>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solidFill>
                    <a:srgbClr val="538DD5"/>
                  </a:solidFill>
                  <a:latin typeface="Consolas" panose="020B0609020204030204" pitchFamily="49" charset="0"/>
                  <a:cs typeface="Consolas" panose="020B0609020204030204" pitchFamily="49" charset="0"/>
                </a:rPr>
                <a:t>simulate.p.value</a:t>
              </a:r>
              <a:r>
                <a:rPr lang="en-US" sz="2400" dirty="0">
                  <a:solidFill>
                    <a:srgbClr val="538DD5"/>
                  </a:solidFill>
                  <a:latin typeface="Consolas" panose="020B0609020204030204" pitchFamily="49" charset="0"/>
                  <a:cs typeface="Consolas" panose="020B0609020204030204" pitchFamily="49" charset="0"/>
                </a:rPr>
                <a:t> = T</a:t>
              </a:r>
              <a:r>
                <a:rPr lang="en-US" sz="2400" dirty="0">
                  <a:latin typeface="Consolas" panose="020B0609020204030204" pitchFamily="49" charset="0"/>
                  <a:cs typeface="Consolas" panose="020B0609020204030204" pitchFamily="49" charset="0"/>
                </a:rPr>
                <a:t>)</a:t>
              </a:r>
            </a:p>
          </p:txBody>
        </p:sp>
      </p:grpSp>
      <p:sp>
        <p:nvSpPr>
          <p:cNvPr id="9" name="Down Arrow 8">
            <a:extLst>
              <a:ext uri="{FF2B5EF4-FFF2-40B4-BE49-F238E27FC236}">
                <a16:creationId xmlns:a16="http://schemas.microsoft.com/office/drawing/2014/main" id="{0E7E4086-8313-2947-8467-8C36CC285DF7}"/>
              </a:ext>
            </a:extLst>
          </p:cNvPr>
          <p:cNvSpPr/>
          <p:nvPr/>
        </p:nvSpPr>
        <p:spPr>
          <a:xfrm>
            <a:off x="5357906" y="3541331"/>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7B07E110-65D6-7846-9AC8-A1A0294BE977}"/>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27</a:t>
            </a:fld>
            <a:endParaRPr lang="en-US">
              <a:solidFill>
                <a:prstClr val="black">
                  <a:lumMod val="95000"/>
                  <a:lumOff val="5000"/>
                </a:prstClr>
              </a:solidFill>
            </a:endParaRPr>
          </a:p>
        </p:txBody>
      </p:sp>
    </p:spTree>
    <p:extLst>
      <p:ext uri="{BB962C8B-B14F-4D97-AF65-F5344CB8AC3E}">
        <p14:creationId xmlns:p14="http://schemas.microsoft.com/office/powerpoint/2010/main" val="3321294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38131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- 1</a:t>
            </a:r>
            <a:endParaRPr lang="en-US" dirty="0"/>
          </a:p>
        </p:txBody>
      </p:sp>
      <p:sp>
        <p:nvSpPr>
          <p:cNvPr id="14" name="Rectangle 13"/>
          <p:cNvSpPr/>
          <p:nvPr/>
        </p:nvSpPr>
        <p:spPr>
          <a:xfrm>
            <a:off x="896207" y="2439191"/>
            <a:ext cx="11025756" cy="2862322"/>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covid_testing_2 &lt;- </a:t>
            </a:r>
            <a:r>
              <a:rPr lang="en-US" dirty="0" err="1">
                <a:latin typeface="Consolas" panose="020B0609020204030204" pitchFamily="49" charset="0"/>
                <a:ea typeface="Courier New"/>
                <a:cs typeface="Consolas" panose="020B0609020204030204" pitchFamily="49" charset="0"/>
                <a:sym typeface="Courier New"/>
              </a:rPr>
              <a:t>covid_testing</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mutate(</a:t>
            </a:r>
            <a:r>
              <a:rPr lang="en-US" dirty="0" err="1">
                <a:latin typeface="Consolas" panose="020B0609020204030204" pitchFamily="49" charset="0"/>
                <a:ea typeface="Courier New"/>
                <a:cs typeface="Consolas" panose="020B0609020204030204" pitchFamily="49" charset="0"/>
                <a:sym typeface="Courier New"/>
              </a:rPr>
              <a:t>payor_group_fac</a:t>
            </a:r>
            <a:r>
              <a:rPr lang="en-US" dirty="0">
                <a:latin typeface="Consolas" panose="020B0609020204030204" pitchFamily="49" charset="0"/>
                <a:ea typeface="Courier New"/>
                <a:cs typeface="Consolas" panose="020B0609020204030204" pitchFamily="49" charset="0"/>
                <a:sym typeface="Courier New"/>
              </a:rPr>
              <a:t> = </a:t>
            </a:r>
            <a:r>
              <a:rPr lang="en-US" dirty="0" err="1">
                <a:solidFill>
                  <a:srgbClr val="0070C0"/>
                </a:solidFill>
                <a:latin typeface="Consolas" panose="020B0609020204030204" pitchFamily="49" charset="0"/>
                <a:ea typeface="Courier New"/>
                <a:cs typeface="Consolas" panose="020B0609020204030204" pitchFamily="49" charset="0"/>
                <a:sym typeface="Courier New"/>
              </a:rPr>
              <a:t>case_when</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is.na</a:t>
            </a:r>
            <a:r>
              <a:rPr lang="en-US" dirty="0">
                <a:solidFill>
                  <a:srgbClr val="0070C0"/>
                </a:solidFill>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"unassigned"</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%in% c("charity care",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"medical assistance",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"self pay",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"other")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"other"</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TRUE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92D050"/>
                </a:solidFill>
                <a:latin typeface="Consolas" panose="020B0609020204030204" pitchFamily="49" charset="0"/>
                <a:ea typeface="Courier New"/>
                <a:cs typeface="Consolas" panose="020B0609020204030204" pitchFamily="49" charset="0"/>
                <a:sym typeface="Courier New"/>
              </a:rPr>
              <a:t>payor_group</a:t>
            </a:r>
            <a:r>
              <a:rPr lang="en-US" dirty="0">
                <a:latin typeface="Consolas" panose="020B0609020204030204" pitchFamily="49" charset="0"/>
                <a:ea typeface="Courier New"/>
                <a:cs typeface="Consolas" panose="020B0609020204030204" pitchFamily="49" charset="0"/>
                <a:sym typeface="Courier New"/>
              </a:rPr>
              <a:t>)</a:t>
            </a:r>
          </a:p>
          <a:p>
            <a:r>
              <a:rPr lang="en-US" dirty="0">
                <a:latin typeface="Consolas" panose="020B0609020204030204" pitchFamily="49" charset="0"/>
                <a:ea typeface="Courier New"/>
                <a:cs typeface="Consolas" panose="020B0609020204030204" pitchFamily="49" charset="0"/>
                <a:sym typeface="Courier New"/>
              </a:rPr>
              <a:t>  ) %&gt;%</a:t>
            </a:r>
          </a:p>
          <a:p>
            <a:r>
              <a:rPr lang="en-US" dirty="0">
                <a:latin typeface="Consolas" panose="020B0609020204030204" pitchFamily="49" charset="0"/>
                <a:ea typeface="Courier New"/>
                <a:cs typeface="Consolas" panose="020B0609020204030204" pitchFamily="49" charset="0"/>
                <a:sym typeface="Courier New"/>
              </a:rPr>
              <a:t>  filter(</a:t>
            </a:r>
            <a:r>
              <a:rPr lang="en-US" dirty="0">
                <a:solidFill>
                  <a:srgbClr val="0070C0"/>
                </a:solidFill>
                <a:latin typeface="Consolas" panose="020B0609020204030204" pitchFamily="49" charset="0"/>
                <a:ea typeface="Courier New"/>
                <a:cs typeface="Consolas" panose="020B0609020204030204" pitchFamily="49" charset="0"/>
                <a:sym typeface="Courier New"/>
              </a:rPr>
              <a:t>result %in% c("positive", "negative")</a:t>
            </a:r>
            <a:r>
              <a:rPr lang="en-US" dirty="0">
                <a:latin typeface="Consolas" panose="020B0609020204030204" pitchFamily="49" charset="0"/>
                <a:ea typeface="Courier New"/>
                <a:cs typeface="Consolas" panose="020B0609020204030204" pitchFamily="49" charset="0"/>
                <a:sym typeface="Courier New"/>
              </a:rPr>
              <a:t>)</a:t>
            </a:r>
          </a:p>
        </p:txBody>
      </p:sp>
      <p:sp>
        <p:nvSpPr>
          <p:cNvPr id="2" name="Slide Number Placeholder 1">
            <a:extLst>
              <a:ext uri="{FF2B5EF4-FFF2-40B4-BE49-F238E27FC236}">
                <a16:creationId xmlns:a16="http://schemas.microsoft.com/office/drawing/2014/main" id="{F5187357-1665-7845-92AE-65555295B82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28</a:t>
            </a:fld>
            <a:endParaRPr lang="en-US">
              <a:solidFill>
                <a:prstClr val="black">
                  <a:lumMod val="95000"/>
                  <a:lumOff val="5000"/>
                </a:prstClr>
              </a:solidFill>
            </a:endParaRPr>
          </a:p>
        </p:txBody>
      </p:sp>
      <p:sp>
        <p:nvSpPr>
          <p:cNvPr id="9" name="Google Shape;137;p17">
            <a:extLst>
              <a:ext uri="{FF2B5EF4-FFF2-40B4-BE49-F238E27FC236}">
                <a16:creationId xmlns:a16="http://schemas.microsoft.com/office/drawing/2014/main" id="{440D83EE-2B05-D34E-B646-1A63D1CC17D7}"/>
              </a:ext>
            </a:extLst>
          </p:cNvPr>
          <p:cNvSpPr/>
          <p:nvPr/>
        </p:nvSpPr>
        <p:spPr>
          <a:xfrm>
            <a:off x="6453528" y="1057835"/>
            <a:ext cx="2530995" cy="1079724"/>
          </a:xfrm>
          <a:prstGeom prst="wedgeRoundRectCallout">
            <a:avLst>
              <a:gd name="adj1" fmla="val -88461"/>
              <a:gd name="adj2" fmla="val 109704"/>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dirty="0"/>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6453528" y="1222828"/>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flexibly assigns values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82732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nodeType="clickEffect">
                                  <p:stCondLst>
                                    <p:cond delay="0"/>
                                  </p:stCondLst>
                                  <p:childTnLst>
                                    <p:animClr clrSpc="rgb" dir="cw">
                                      <p:cBhvr override="childStyle">
                                        <p:cTn id="12" dur="1000" fill="hold"/>
                                        <p:tgtEl>
                                          <p:spTgt spid="14">
                                            <p:txEl>
                                              <p:pRg st="9" end="9"/>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69315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- 2</a:t>
            </a:r>
            <a:endParaRPr lang="en-US" dirty="0"/>
          </a:p>
        </p:txBody>
      </p:sp>
      <p:sp>
        <p:nvSpPr>
          <p:cNvPr id="14" name="Rectangle 13"/>
          <p:cNvSpPr/>
          <p:nvPr/>
        </p:nvSpPr>
        <p:spPr>
          <a:xfrm>
            <a:off x="903189" y="2408669"/>
            <a:ext cx="11025756" cy="3139321"/>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 Generate counts</a:t>
            </a:r>
          </a:p>
          <a:p>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&lt;- covid_testing_2 %&gt;% </a:t>
            </a:r>
          </a:p>
          <a:p>
            <a:r>
              <a:rPr lang="en-US" dirty="0">
                <a:latin typeface="Consolas" panose="020B0609020204030204" pitchFamily="49" charset="0"/>
                <a:ea typeface="Courier New"/>
                <a:cs typeface="Consolas" panose="020B0609020204030204" pitchFamily="49" charset="0"/>
                <a:sym typeface="Courier New"/>
              </a:rPr>
              <a:t>  </a:t>
            </a:r>
            <a:r>
              <a:rPr lang="en-US" dirty="0" err="1">
                <a:latin typeface="Consolas" panose="020B0609020204030204" pitchFamily="49" charset="0"/>
                <a:ea typeface="Courier New"/>
                <a:cs typeface="Consolas" panose="020B0609020204030204" pitchFamily="49" charset="0"/>
                <a:sym typeface="Courier New"/>
              </a:rPr>
              <a:t>group_by</a:t>
            </a:r>
            <a:r>
              <a:rPr lang="en-US" dirty="0">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payor_group_fac</a:t>
            </a:r>
            <a:r>
              <a:rPr lang="en-US" dirty="0">
                <a:solidFill>
                  <a:srgbClr val="0070C0"/>
                </a:solidFill>
                <a:latin typeface="Consolas" panose="020B0609020204030204" pitchFamily="49" charset="0"/>
                <a:ea typeface="Courier New"/>
                <a:cs typeface="Consolas" panose="020B0609020204030204" pitchFamily="49" charset="0"/>
                <a:sym typeface="Courier New"/>
              </a:rPr>
              <a:t>, result</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summarize(n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ungroup</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tmp_table_tall</a:t>
            </a:r>
            <a:endParaRPr lang="en-US" dirty="0">
              <a:latin typeface="Consolas" panose="020B0609020204030204" pitchFamily="49" charset="0"/>
              <a:ea typeface="Courier New"/>
              <a:cs typeface="Consolas" panose="020B0609020204030204" pitchFamily="49" charset="0"/>
              <a:sym typeface="Courier New"/>
            </a:endParaRPr>
          </a:p>
          <a:p>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Pivot from tall to wide table</a:t>
            </a:r>
          </a:p>
          <a:p>
            <a:r>
              <a:rPr lang="en-US" dirty="0" err="1">
                <a:latin typeface="Consolas" panose="020B0609020204030204" pitchFamily="49" charset="0"/>
                <a:ea typeface="Courier New"/>
                <a:cs typeface="Consolas" panose="020B0609020204030204" pitchFamily="49" charset="0"/>
                <a:sym typeface="Courier New"/>
              </a:rPr>
              <a:t>tmp_table_wide</a:t>
            </a:r>
            <a:r>
              <a:rPr lang="en-US" dirty="0">
                <a:latin typeface="Consolas" panose="020B0609020204030204" pitchFamily="49" charset="0"/>
                <a:ea typeface="Courier New"/>
                <a:cs typeface="Consolas" panose="020B0609020204030204" pitchFamily="49" charset="0"/>
                <a:sym typeface="Courier New"/>
              </a:rPr>
              <a:t> &lt;- </a:t>
            </a:r>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spread</a:t>
            </a:r>
            <a:r>
              <a:rPr lang="en-US" dirty="0">
                <a:latin typeface="Consolas" panose="020B0609020204030204" pitchFamily="49" charset="0"/>
                <a:ea typeface="Courier New"/>
                <a:cs typeface="Consolas" panose="020B0609020204030204" pitchFamily="49" charset="0"/>
                <a:sym typeface="Courier New"/>
              </a:rPr>
              <a:t>(key = </a:t>
            </a:r>
            <a:r>
              <a:rPr lang="en-US" dirty="0">
                <a:solidFill>
                  <a:srgbClr val="0070C0"/>
                </a:solidFill>
                <a:latin typeface="Consolas" panose="020B0609020204030204" pitchFamily="49" charset="0"/>
                <a:ea typeface="Courier New"/>
                <a:cs typeface="Consolas" panose="020B0609020204030204" pitchFamily="49" charset="0"/>
                <a:sym typeface="Courier New"/>
              </a:rPr>
              <a:t>"result"</a:t>
            </a:r>
            <a:r>
              <a:rPr lang="en-US" dirty="0">
                <a:latin typeface="Consolas" panose="020B0609020204030204" pitchFamily="49" charset="0"/>
                <a:ea typeface="Courier New"/>
                <a:cs typeface="Consolas" panose="020B0609020204030204" pitchFamily="49" charset="0"/>
                <a:sym typeface="Courier New"/>
              </a:rPr>
              <a:t>, value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tmp_table_wide</a:t>
            </a:r>
            <a:endParaRPr lang="en-US" dirty="0">
              <a:latin typeface="Consolas" panose="020B0609020204030204" pitchFamily="49" charset="0"/>
              <a:ea typeface="Courier New"/>
              <a:cs typeface="Consolas" panose="020B0609020204030204" pitchFamily="49" charset="0"/>
              <a:sym typeface="Courier New"/>
            </a:endParaRPr>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8025455" y="6568394"/>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34DC6129-167C-9644-BABB-8950156657E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29</a:t>
            </a:fld>
            <a:endParaRPr lang="en-US">
              <a:solidFill>
                <a:prstClr val="black">
                  <a:lumMod val="95000"/>
                  <a:lumOff val="5000"/>
                </a:prstClr>
              </a:solidFill>
            </a:endParaRPr>
          </a:p>
        </p:txBody>
      </p:sp>
      <p:sp>
        <p:nvSpPr>
          <p:cNvPr id="11" name="Google Shape;137;p17">
            <a:extLst>
              <a:ext uri="{FF2B5EF4-FFF2-40B4-BE49-F238E27FC236}">
                <a16:creationId xmlns:a16="http://schemas.microsoft.com/office/drawing/2014/main" id="{177A4142-BEE0-9845-BFBC-074E2C57AC1C}"/>
              </a:ext>
            </a:extLst>
          </p:cNvPr>
          <p:cNvSpPr/>
          <p:nvPr/>
        </p:nvSpPr>
        <p:spPr>
          <a:xfrm>
            <a:off x="6653588" y="2869591"/>
            <a:ext cx="2530995" cy="717492"/>
          </a:xfrm>
          <a:prstGeom prst="wedgeRoundRectCallout">
            <a:avLst>
              <a:gd name="adj1" fmla="val -217389"/>
              <a:gd name="adj2" fmla="val 67223"/>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9" name="Google Shape;324;p34">
            <a:extLst>
              <a:ext uri="{FF2B5EF4-FFF2-40B4-BE49-F238E27FC236}">
                <a16:creationId xmlns:a16="http://schemas.microsoft.com/office/drawing/2014/main" id="{E92D2233-8594-5747-874D-3B83172E1A4F}"/>
              </a:ext>
            </a:extLst>
          </p:cNvPr>
          <p:cNvSpPr txBox="1"/>
          <p:nvPr/>
        </p:nvSpPr>
        <p:spPr>
          <a:xfrm>
            <a:off x="6653588" y="3015783"/>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Remove groupings</a:t>
            </a:r>
            <a:endParaRPr sz="2062" dirty="0">
              <a:solidFill>
                <a:schemeClr val="bg1"/>
              </a:solidFill>
              <a:latin typeface="Calibri"/>
              <a:ea typeface="Calibri"/>
              <a:cs typeface="Calibri"/>
              <a:sym typeface="Calibri"/>
            </a:endParaRPr>
          </a:p>
        </p:txBody>
      </p:sp>
      <p:sp>
        <p:nvSpPr>
          <p:cNvPr id="18" name="Google Shape;137;p17">
            <a:extLst>
              <a:ext uri="{FF2B5EF4-FFF2-40B4-BE49-F238E27FC236}">
                <a16:creationId xmlns:a16="http://schemas.microsoft.com/office/drawing/2014/main" id="{11F3DD86-17B8-344B-B6AE-65E1157126E1}"/>
              </a:ext>
            </a:extLst>
          </p:cNvPr>
          <p:cNvSpPr/>
          <p:nvPr/>
        </p:nvSpPr>
        <p:spPr>
          <a:xfrm>
            <a:off x="8025455" y="3800659"/>
            <a:ext cx="2530995" cy="937288"/>
          </a:xfrm>
          <a:prstGeom prst="wedgeRoundRectCallout">
            <a:avLst>
              <a:gd name="adj1" fmla="val -147258"/>
              <a:gd name="adj2" fmla="val 73359"/>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19" name="Google Shape;324;p34">
            <a:extLst>
              <a:ext uri="{FF2B5EF4-FFF2-40B4-BE49-F238E27FC236}">
                <a16:creationId xmlns:a16="http://schemas.microsoft.com/office/drawing/2014/main" id="{08F0CF15-AAD5-E64E-9164-011A897C6432}"/>
              </a:ext>
            </a:extLst>
          </p:cNvPr>
          <p:cNvSpPr txBox="1"/>
          <p:nvPr/>
        </p:nvSpPr>
        <p:spPr>
          <a:xfrm>
            <a:off x="8025455" y="3893064"/>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49215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8" grpId="0" animBg="1"/>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278094"/>
          </a:xfrm>
          <a:prstGeom prst="rect">
            <a:avLst/>
          </a:prstGeom>
          <a:noFill/>
        </p:spPr>
        <p:txBody>
          <a:bodyPr wrap="square" rtlCol="0">
            <a:spAutoFit/>
          </a:bodyPr>
          <a:lstStyle/>
          <a:p>
            <a:r>
              <a:rPr lang="en-US" sz="4000" dirty="0"/>
              <a:t>Goals</a:t>
            </a:r>
          </a:p>
          <a:p>
            <a:pPr marL="514350" indent="-514350">
              <a:buAutoNum type="arabicPeriod"/>
            </a:pPr>
            <a:r>
              <a:rPr lang="en-US" sz="3200" dirty="0"/>
              <a:t>Learn how to summarize data and assess hypotheses</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`summarize`</a:t>
            </a:r>
          </a:p>
          <a:p>
            <a:pPr marL="457200" indent="-457200">
              <a:lnSpc>
                <a:spcPct val="100000"/>
              </a:lnSpc>
              <a:spcBef>
                <a:spcPts val="0"/>
              </a:spcBef>
              <a:spcAft>
                <a:spcPts val="0"/>
              </a:spcAft>
              <a:buClrTx/>
              <a:buSzTx/>
              <a:buFont typeface="+mj-lt"/>
              <a:buAutoNum type="arabicPeriod"/>
            </a:pPr>
            <a:r>
              <a:rPr lang="en-US" sz="3200" dirty="0"/>
              <a:t>Calculate of summary statistic for a variable separately for a group of observations, using `</a:t>
            </a:r>
            <a:r>
              <a:rPr lang="en-US" sz="3200" dirty="0" err="1"/>
              <a:t>group_by</a:t>
            </a:r>
            <a:r>
              <a:rPr lang="en-US" sz="3200" dirty="0"/>
              <a:t>` and `summarize`</a:t>
            </a:r>
          </a:p>
          <a:p>
            <a:pPr marL="457200" indent="-457200">
              <a:lnSpc>
                <a:spcPct val="100000"/>
              </a:lnSpc>
              <a:spcBef>
                <a:spcPts val="0"/>
              </a:spcBef>
              <a:spcAft>
                <a:spcPts val="0"/>
              </a:spcAft>
              <a:buClrTx/>
              <a:buSzTx/>
              <a:buFont typeface="+mj-lt"/>
              <a:buAutoNum type="arabicPeriod"/>
            </a:pPr>
            <a:r>
              <a:rPr lang="en-US" sz="3200" dirty="0"/>
              <a:t>Perform a simple test for association</a:t>
            </a:r>
          </a:p>
        </p:txBody>
      </p:sp>
      <p:sp>
        <p:nvSpPr>
          <p:cNvPr id="3" name="Slide Number Placeholder 2">
            <a:extLst>
              <a:ext uri="{FF2B5EF4-FFF2-40B4-BE49-F238E27FC236}">
                <a16:creationId xmlns:a16="http://schemas.microsoft.com/office/drawing/2014/main" id="{3EBC0911-EFAB-D84B-B491-54D5691421B6}"/>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495534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4796313" cy="923330"/>
          </a:xfrm>
          <a:prstGeom prst="rect">
            <a:avLst/>
          </a:prstGeom>
          <a:noFill/>
        </p:spPr>
        <p:txBody>
          <a:bodyPr wrap="none" rtlCol="0">
            <a:spAutoFit/>
          </a:bodyPr>
          <a:lstStyle/>
          <a:p>
            <a:r>
              <a:rPr lang="en-US" sz="5400" dirty="0">
                <a:latin typeface="+mj-lt"/>
                <a:sym typeface="Calibri"/>
              </a:rPr>
              <a:t>Testing for association</a:t>
            </a:r>
            <a:endParaRPr lang="en-US" dirty="0"/>
          </a:p>
        </p:txBody>
      </p:sp>
      <p:pic>
        <p:nvPicPr>
          <p:cNvPr id="5" name="Picture 4">
            <a:extLst>
              <a:ext uri="{FF2B5EF4-FFF2-40B4-BE49-F238E27FC236}">
                <a16:creationId xmlns:a16="http://schemas.microsoft.com/office/drawing/2014/main" id="{927E7C84-9D61-6849-8516-03462328C97D}"/>
              </a:ext>
            </a:extLst>
          </p:cNvPr>
          <p:cNvPicPr>
            <a:picLocks noChangeAspect="1"/>
          </p:cNvPicPr>
          <p:nvPr/>
        </p:nvPicPr>
        <p:blipFill>
          <a:blip r:embed="rId4"/>
          <a:stretch>
            <a:fillRect/>
          </a:stretch>
        </p:blipFill>
        <p:spPr>
          <a:xfrm>
            <a:off x="1150712" y="4998731"/>
            <a:ext cx="9128303" cy="1642556"/>
          </a:xfrm>
          <a:prstGeom prst="rect">
            <a:avLst/>
          </a:prstGeom>
        </p:spPr>
      </p:pic>
      <p:pic>
        <p:nvPicPr>
          <p:cNvPr id="6" name="Picture 5">
            <a:extLst>
              <a:ext uri="{FF2B5EF4-FFF2-40B4-BE49-F238E27FC236}">
                <a16:creationId xmlns:a16="http://schemas.microsoft.com/office/drawing/2014/main" id="{069861C1-7235-E84C-8786-6B18D8E799CA}"/>
              </a:ext>
            </a:extLst>
          </p:cNvPr>
          <p:cNvPicPr>
            <a:picLocks noChangeAspect="1"/>
          </p:cNvPicPr>
          <p:nvPr/>
        </p:nvPicPr>
        <p:blipFill>
          <a:blip r:embed="rId5"/>
          <a:stretch>
            <a:fillRect/>
          </a:stretch>
        </p:blipFill>
        <p:spPr>
          <a:xfrm>
            <a:off x="1279387" y="1619516"/>
            <a:ext cx="9369279" cy="1845818"/>
          </a:xfrm>
          <a:prstGeom prst="rect">
            <a:avLst/>
          </a:prstGeom>
        </p:spPr>
      </p:pic>
      <p:grpSp>
        <p:nvGrpSpPr>
          <p:cNvPr id="7" name="Group 6">
            <a:extLst>
              <a:ext uri="{FF2B5EF4-FFF2-40B4-BE49-F238E27FC236}">
                <a16:creationId xmlns:a16="http://schemas.microsoft.com/office/drawing/2014/main" id="{2A5F4EA9-0593-7D43-8FE4-6E12B8029950}"/>
              </a:ext>
            </a:extLst>
          </p:cNvPr>
          <p:cNvGrpSpPr/>
          <p:nvPr/>
        </p:nvGrpSpPr>
        <p:grpSpPr>
          <a:xfrm>
            <a:off x="2626159" y="3703608"/>
            <a:ext cx="6324941" cy="989259"/>
            <a:chOff x="815161" y="2339294"/>
            <a:chExt cx="6324941" cy="989259"/>
          </a:xfrm>
        </p:grpSpPr>
        <p:sp>
          <p:nvSpPr>
            <p:cNvPr id="8" name="Google Shape;131;p17">
              <a:extLst>
                <a:ext uri="{FF2B5EF4-FFF2-40B4-BE49-F238E27FC236}">
                  <a16:creationId xmlns:a16="http://schemas.microsoft.com/office/drawing/2014/main" id="{3B391819-F236-D941-AC52-52A9D166925A}"/>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9" name="Rectangle 8">
              <a:extLst>
                <a:ext uri="{FF2B5EF4-FFF2-40B4-BE49-F238E27FC236}">
                  <a16:creationId xmlns:a16="http://schemas.microsoft.com/office/drawing/2014/main" id="{5FF16DA6-BCCE-4440-8103-ED185139A9E0}"/>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simulate.p.value</a:t>
              </a:r>
              <a:r>
                <a:rPr lang="en-US" sz="2400" dirty="0">
                  <a:latin typeface="Consolas" panose="020B0609020204030204" pitchFamily="49" charset="0"/>
                  <a:cs typeface="Consolas" panose="020B0609020204030204" pitchFamily="49" charset="0"/>
                </a:rPr>
                <a:t> = </a:t>
              </a:r>
              <a:r>
                <a:rPr lang="en-US" sz="2400" dirty="0">
                  <a:solidFill>
                    <a:srgbClr val="0070C0"/>
                  </a:solidFill>
                  <a:latin typeface="Consolas" panose="020B0609020204030204" pitchFamily="49" charset="0"/>
                  <a:cs typeface="Consolas" panose="020B0609020204030204" pitchFamily="49" charset="0"/>
                </a:rPr>
                <a:t>T</a:t>
              </a:r>
              <a:r>
                <a:rPr lang="en-US" sz="2400" dirty="0">
                  <a:latin typeface="Consolas" panose="020B0609020204030204" pitchFamily="49" charset="0"/>
                  <a:cs typeface="Consolas" panose="020B0609020204030204" pitchFamily="49" charset="0"/>
                </a:rPr>
                <a:t>)</a:t>
              </a:r>
            </a:p>
          </p:txBody>
        </p:sp>
      </p:grpSp>
      <p:sp>
        <p:nvSpPr>
          <p:cNvPr id="10" name="Down Arrow 9">
            <a:extLst>
              <a:ext uri="{FF2B5EF4-FFF2-40B4-BE49-F238E27FC236}">
                <a16:creationId xmlns:a16="http://schemas.microsoft.com/office/drawing/2014/main" id="{7AA447BC-D87F-734C-97F9-1D5A3065DB83}"/>
              </a:ext>
            </a:extLst>
          </p:cNvPr>
          <p:cNvSpPr/>
          <p:nvPr/>
        </p:nvSpPr>
        <p:spPr>
          <a:xfrm>
            <a:off x="5262372" y="3192959"/>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A531149F-5438-724B-942C-83391012FF59}"/>
              </a:ext>
            </a:extLst>
          </p:cNvPr>
          <p:cNvSpPr/>
          <p:nvPr/>
        </p:nvSpPr>
        <p:spPr>
          <a:xfrm>
            <a:off x="5262372" y="4823634"/>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C3193B8-2AD7-B247-906D-46395177A8AD}"/>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30</a:t>
            </a:fld>
            <a:endParaRPr lang="en-US">
              <a:solidFill>
                <a:prstClr val="black">
                  <a:lumMod val="95000"/>
                  <a:lumOff val="5000"/>
                </a:prstClr>
              </a:solidFill>
            </a:endParaRPr>
          </a:p>
        </p:txBody>
      </p:sp>
    </p:spTree>
    <p:extLst>
      <p:ext uri="{BB962C8B-B14F-4D97-AF65-F5344CB8AC3E}">
        <p14:creationId xmlns:p14="http://schemas.microsoft.com/office/powerpoint/2010/main" val="343826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2D24-E81A-8241-8BE4-10C628CAAAB4}"/>
              </a:ext>
            </a:extLst>
          </p:cNvPr>
          <p:cNvSpPr>
            <a:spLocks noGrp="1"/>
          </p:cNvSpPr>
          <p:nvPr>
            <p:ph type="title"/>
          </p:nvPr>
        </p:nvSpPr>
        <p:spPr>
          <a:xfrm>
            <a:off x="1176528" y="737616"/>
            <a:ext cx="9720072" cy="1499616"/>
          </a:xfrm>
        </p:spPr>
        <p:txBody>
          <a:bodyPr/>
          <a:lstStyle/>
          <a:p>
            <a:r>
              <a:rPr lang="en-US" dirty="0"/>
              <a:t>Your Turn 4</a:t>
            </a:r>
          </a:p>
        </p:txBody>
      </p:sp>
      <p:sp>
        <p:nvSpPr>
          <p:cNvPr id="5" name="Text Placeholder 2">
            <a:extLst>
              <a:ext uri="{FF2B5EF4-FFF2-40B4-BE49-F238E27FC236}">
                <a16:creationId xmlns:a16="http://schemas.microsoft.com/office/drawing/2014/main" id="{0F8623C7-1227-A04A-B096-498B1A18A501}"/>
              </a:ext>
            </a:extLst>
          </p:cNvPr>
          <p:cNvSpPr txBox="1">
            <a:spLocks/>
          </p:cNvSpPr>
          <p:nvPr/>
        </p:nvSpPr>
        <p:spPr>
          <a:xfrm>
            <a:off x="864972" y="2390775"/>
            <a:ext cx="10031627" cy="317817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dirty="0"/>
              <a:t>Use </a:t>
            </a:r>
            <a:r>
              <a:rPr lang="en-US" dirty="0" err="1">
                <a:solidFill>
                  <a:srgbClr val="538DD5"/>
                </a:solidFill>
              </a:rPr>
              <a:t>fisher.test</a:t>
            </a:r>
            <a:r>
              <a:rPr lang="en-US" dirty="0">
                <a:solidFill>
                  <a:srgbClr val="538DD5"/>
                </a:solidFill>
              </a:rPr>
              <a:t>()</a:t>
            </a:r>
            <a:r>
              <a:rPr lang="en-US" dirty="0"/>
              <a:t> to estimate the relative odds of a positive test result for patients with government insurance compared to commercial insurance?</a:t>
            </a:r>
          </a:p>
        </p:txBody>
      </p:sp>
      <p:pic>
        <p:nvPicPr>
          <p:cNvPr id="6" name="Picture 5">
            <a:extLst>
              <a:ext uri="{FF2B5EF4-FFF2-40B4-BE49-F238E27FC236}">
                <a16:creationId xmlns:a16="http://schemas.microsoft.com/office/drawing/2014/main" id="{C6946FF1-8935-E347-A0C9-E7C7C8D0112A}"/>
              </a:ext>
            </a:extLst>
          </p:cNvPr>
          <p:cNvPicPr>
            <a:picLocks noChangeAspect="1"/>
          </p:cNvPicPr>
          <p:nvPr/>
        </p:nvPicPr>
        <p:blipFill>
          <a:blip r:embed="rId3"/>
          <a:stretch>
            <a:fillRect/>
          </a:stretch>
        </p:blipFill>
        <p:spPr>
          <a:xfrm>
            <a:off x="9398000" y="5194300"/>
            <a:ext cx="2692400" cy="1498600"/>
          </a:xfrm>
          <a:prstGeom prst="rect">
            <a:avLst/>
          </a:prstGeom>
        </p:spPr>
      </p:pic>
      <p:sp>
        <p:nvSpPr>
          <p:cNvPr id="2" name="Slide Number Placeholder 1">
            <a:extLst>
              <a:ext uri="{FF2B5EF4-FFF2-40B4-BE49-F238E27FC236}">
                <a16:creationId xmlns:a16="http://schemas.microsoft.com/office/drawing/2014/main" id="{20EAC92B-3B64-FC4D-A795-3170E908BD7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31</a:t>
            </a:fld>
            <a:endParaRPr lang="en-US">
              <a:solidFill>
                <a:prstClr val="black">
                  <a:lumMod val="95000"/>
                  <a:lumOff val="5000"/>
                </a:prstClr>
              </a:solidFill>
            </a:endParaRPr>
          </a:p>
        </p:txBody>
      </p:sp>
    </p:spTree>
    <p:extLst>
      <p:ext uri="{BB962C8B-B14F-4D97-AF65-F5344CB8AC3E}">
        <p14:creationId xmlns:p14="http://schemas.microsoft.com/office/powerpoint/2010/main" val="2771996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What Else?</a:t>
            </a:r>
          </a:p>
        </p:txBody>
      </p:sp>
    </p:spTree>
    <p:extLst>
      <p:ext uri="{BB962C8B-B14F-4D97-AF65-F5344CB8AC3E}">
        <p14:creationId xmlns:p14="http://schemas.microsoft.com/office/powerpoint/2010/main" val="3852332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4015330" cy="923330"/>
          </a:xfrm>
          <a:prstGeom prst="rect">
            <a:avLst/>
          </a:prstGeom>
          <a:noFill/>
        </p:spPr>
        <p:txBody>
          <a:bodyPr wrap="none" rtlCol="0">
            <a:spAutoFit/>
          </a:bodyPr>
          <a:lstStyle/>
          <a:p>
            <a:r>
              <a:rPr lang="en-US" sz="5400" dirty="0">
                <a:latin typeface="+mj-lt"/>
                <a:sym typeface="Calibri"/>
              </a:rPr>
              <a:t>Logistic regression</a:t>
            </a:r>
            <a:endParaRPr lang="en-US" dirty="0"/>
          </a:p>
        </p:txBody>
      </p:sp>
      <p:sp>
        <p:nvSpPr>
          <p:cNvPr id="5" name="Google Shape;131;p17">
            <a:extLst>
              <a:ext uri="{FF2B5EF4-FFF2-40B4-BE49-F238E27FC236}">
                <a16:creationId xmlns:a16="http://schemas.microsoft.com/office/drawing/2014/main" id="{62A08D83-6DC9-5242-B099-38A1D29722E6}"/>
              </a:ext>
            </a:extLst>
          </p:cNvPr>
          <p:cNvSpPr/>
          <p:nvPr/>
        </p:nvSpPr>
        <p:spPr>
          <a:xfrm>
            <a:off x="276045" y="2280930"/>
            <a:ext cx="11652900" cy="260496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 name="Rectangle 1">
            <a:extLst>
              <a:ext uri="{FF2B5EF4-FFF2-40B4-BE49-F238E27FC236}">
                <a16:creationId xmlns:a16="http://schemas.microsoft.com/office/drawing/2014/main" id="{B9721521-FB17-A34F-A2F9-AF8D3DC7661F}"/>
              </a:ext>
            </a:extLst>
          </p:cNvPr>
          <p:cNvSpPr/>
          <p:nvPr/>
        </p:nvSpPr>
        <p:spPr>
          <a:xfrm>
            <a:off x="398257" y="2564584"/>
            <a:ext cx="11920264" cy="1938992"/>
          </a:xfrm>
          <a:prstGeom prst="rect">
            <a:avLst/>
          </a:prstGeom>
        </p:spPr>
        <p:txBody>
          <a:bodyPr wrap="square">
            <a:spAutoFit/>
          </a:bodyPr>
          <a:lstStyle/>
          <a:p>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 &lt;- </a:t>
            </a:r>
            <a:r>
              <a:rPr lang="en-US" sz="2400" dirty="0" err="1">
                <a:latin typeface="Consolas" panose="020B0609020204030204" pitchFamily="49" charset="0"/>
                <a:cs typeface="Consolas" panose="020B0609020204030204" pitchFamily="49" charset="0"/>
              </a:rPr>
              <a:t>glm</a:t>
            </a:r>
            <a:r>
              <a:rPr lang="en-US" sz="2400" dirty="0">
                <a:latin typeface="Consolas" panose="020B0609020204030204" pitchFamily="49" charset="0"/>
                <a:cs typeface="Consolas" panose="020B0609020204030204" pitchFamily="49" charset="0"/>
              </a:rPr>
              <a:t>(</a:t>
            </a:r>
            <a:r>
              <a:rPr lang="en-US" sz="2400" dirty="0" err="1">
                <a:solidFill>
                  <a:srgbClr val="0070C0"/>
                </a:solidFill>
                <a:latin typeface="Consolas" panose="020B0609020204030204" pitchFamily="49" charset="0"/>
                <a:cs typeface="Consolas" panose="020B0609020204030204" pitchFamily="49" charset="0"/>
              </a:rPr>
              <a:t>result_fac</a:t>
            </a:r>
            <a:r>
              <a:rPr lang="en-US" sz="2400" dirty="0">
                <a:solidFill>
                  <a:srgbClr val="0070C0"/>
                </a:solidFill>
                <a:latin typeface="Consolas" panose="020B0609020204030204" pitchFamily="49" charset="0"/>
                <a:cs typeface="Consolas" panose="020B0609020204030204" pitchFamily="49" charset="0"/>
              </a:rPr>
              <a:t> ~ </a:t>
            </a:r>
            <a:r>
              <a:rPr lang="en-US" sz="2400" dirty="0" err="1">
                <a:solidFill>
                  <a:srgbClr val="0070C0"/>
                </a:solidFill>
                <a:latin typeface="Consolas" panose="020B0609020204030204" pitchFamily="49" charset="0"/>
                <a:cs typeface="Consolas" panose="020B0609020204030204" pitchFamily="49" charset="0"/>
              </a:rPr>
              <a:t>payor_group_fac</a:t>
            </a:r>
            <a:r>
              <a:rPr lang="en-US" sz="2400" dirty="0">
                <a:solidFill>
                  <a:srgbClr val="0070C0"/>
                </a:solidFill>
                <a:latin typeface="Consolas" panose="020B0609020204030204" pitchFamily="49" charset="0"/>
                <a:cs typeface="Consolas" panose="020B0609020204030204" pitchFamily="49" charset="0"/>
              </a:rPr>
              <a:t> + age</a:t>
            </a:r>
            <a:r>
              <a:rPr lang="en-US" sz="2400" dirty="0">
                <a:latin typeface="Consolas" panose="020B0609020204030204" pitchFamily="49" charset="0"/>
                <a:cs typeface="Consolas" panose="020B0609020204030204" pitchFamily="49" charset="0"/>
              </a:rPr>
              <a:t>,  # model formula</a:t>
            </a:r>
          </a:p>
          <a:p>
            <a:r>
              <a:rPr lang="en-US" sz="2400" dirty="0">
                <a:latin typeface="Consolas" panose="020B0609020204030204" pitchFamily="49" charset="0"/>
                <a:cs typeface="Consolas" panose="020B0609020204030204" pitchFamily="49" charset="0"/>
              </a:rPr>
              <a:t>		      data = </a:t>
            </a:r>
            <a:r>
              <a:rPr lang="en-US" sz="2400" dirty="0" err="1">
                <a:solidFill>
                  <a:srgbClr val="538DD5"/>
                </a:solidFill>
                <a:latin typeface="Consolas" panose="020B0609020204030204" pitchFamily="49" charset="0"/>
                <a:cs typeface="Consolas" panose="020B0609020204030204" pitchFamily="49" charset="0"/>
              </a:rPr>
              <a:t>tmp</a:t>
            </a:r>
            <a:r>
              <a:rPr lang="en-US" sz="2400" dirty="0">
                <a:latin typeface="Consolas" panose="020B0609020204030204" pitchFamily="49" charset="0"/>
                <a:cs typeface="Consolas" panose="020B0609020204030204" pitchFamily="49" charset="0"/>
              </a:rPr>
              <a:t>,                        # dataset</a:t>
            </a:r>
          </a:p>
          <a:p>
            <a:r>
              <a:rPr lang="en-US" sz="2400" dirty="0">
                <a:latin typeface="Consolas" panose="020B0609020204030204" pitchFamily="49" charset="0"/>
                <a:cs typeface="Consolas" panose="020B0609020204030204" pitchFamily="49" charset="0"/>
              </a:rPr>
              <a:t>		      family = </a:t>
            </a:r>
            <a:r>
              <a:rPr lang="en-US" sz="2400" dirty="0">
                <a:solidFill>
                  <a:srgbClr val="0070C0"/>
                </a:solidFill>
                <a:latin typeface="Consolas" panose="020B0609020204030204" pitchFamily="49" charset="0"/>
                <a:cs typeface="Consolas" panose="020B0609020204030204" pitchFamily="49" charset="0"/>
              </a:rPr>
              <a:t>"binomial"</a:t>
            </a:r>
            <a:r>
              <a:rPr lang="en-US" sz="2400" dirty="0">
                <a:latin typeface="Consolas" panose="020B0609020204030204" pitchFamily="49" charset="0"/>
                <a:cs typeface="Consolas" panose="020B0609020204030204" pitchFamily="49" charset="0"/>
              </a:rPr>
              <a:t>)               # type of model</a:t>
            </a:r>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summary(</a:t>
            </a:r>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a:t>
            </a:r>
          </a:p>
        </p:txBody>
      </p:sp>
      <p:sp>
        <p:nvSpPr>
          <p:cNvPr id="3" name="Slide Number Placeholder 2">
            <a:extLst>
              <a:ext uri="{FF2B5EF4-FFF2-40B4-BE49-F238E27FC236}">
                <a16:creationId xmlns:a16="http://schemas.microsoft.com/office/drawing/2014/main" id="{162BCD0A-2C18-864E-BCF8-8E9332BA096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33</a:t>
            </a:fld>
            <a:endParaRPr lang="en-US">
              <a:solidFill>
                <a:prstClr val="black">
                  <a:lumMod val="95000"/>
                  <a:lumOff val="5000"/>
                </a:prstClr>
              </a:solidFill>
            </a:endParaRPr>
          </a:p>
        </p:txBody>
      </p:sp>
    </p:spTree>
    <p:extLst>
      <p:ext uri="{BB962C8B-B14F-4D97-AF65-F5344CB8AC3E}">
        <p14:creationId xmlns:p14="http://schemas.microsoft.com/office/powerpoint/2010/main" val="1982135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278094"/>
          </a:xfrm>
          <a:prstGeom prst="rect">
            <a:avLst/>
          </a:prstGeom>
          <a:noFill/>
        </p:spPr>
        <p:txBody>
          <a:bodyPr wrap="square" rtlCol="0">
            <a:spAutoFit/>
          </a:bodyPr>
          <a:lstStyle/>
          <a:p>
            <a:r>
              <a:rPr lang="en-US" sz="4000" dirty="0"/>
              <a:t>Goals</a:t>
            </a:r>
          </a:p>
          <a:p>
            <a:pPr marL="514350" indent="-514350">
              <a:buAutoNum type="arabicPeriod"/>
            </a:pPr>
            <a:r>
              <a:rPr lang="en-US" sz="3200" dirty="0"/>
              <a:t>Learn how to summarize and assess data</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`summarize`</a:t>
            </a:r>
          </a:p>
          <a:p>
            <a:pPr marL="457200" indent="-457200">
              <a:lnSpc>
                <a:spcPct val="100000"/>
              </a:lnSpc>
              <a:spcBef>
                <a:spcPts val="0"/>
              </a:spcBef>
              <a:spcAft>
                <a:spcPts val="0"/>
              </a:spcAft>
              <a:buClrTx/>
              <a:buSzTx/>
              <a:buFont typeface="+mj-lt"/>
              <a:buAutoNum type="arabicPeriod"/>
            </a:pPr>
            <a:r>
              <a:rPr lang="en-US" sz="3200" dirty="0"/>
              <a:t>Calculate of summary statistic for a variable separately for a group of observations, using `</a:t>
            </a:r>
            <a:r>
              <a:rPr lang="en-US" sz="3200" dirty="0" err="1"/>
              <a:t>group_by</a:t>
            </a:r>
            <a:r>
              <a:rPr lang="en-US" sz="3200" dirty="0"/>
              <a:t>` and `summarize`</a:t>
            </a:r>
          </a:p>
          <a:p>
            <a:pPr marL="457200" indent="-457200">
              <a:lnSpc>
                <a:spcPct val="100000"/>
              </a:lnSpc>
              <a:spcBef>
                <a:spcPts val="0"/>
              </a:spcBef>
              <a:spcAft>
                <a:spcPts val="0"/>
              </a:spcAft>
              <a:buClrTx/>
              <a:buSzTx/>
              <a:buFont typeface="+mj-lt"/>
              <a:buAutoNum type="arabicPeriod"/>
            </a:pPr>
            <a:r>
              <a:rPr lang="en-US" sz="3200" dirty="0"/>
              <a:t>Perform a simple test for association</a:t>
            </a:r>
          </a:p>
        </p:txBody>
      </p:sp>
      <p:sp>
        <p:nvSpPr>
          <p:cNvPr id="3" name="Slide Number Placeholder 2">
            <a:extLst>
              <a:ext uri="{FF2B5EF4-FFF2-40B4-BE49-F238E27FC236}">
                <a16:creationId xmlns:a16="http://schemas.microsoft.com/office/drawing/2014/main" id="{8C4EEF03-18C1-234E-8E92-7E22D06C367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34</a:t>
            </a:fld>
            <a:endParaRPr lang="en-US">
              <a:solidFill>
                <a:prstClr val="black">
                  <a:lumMod val="95000"/>
                  <a:lumOff val="5000"/>
                </a:prstClr>
              </a:solidFill>
            </a:endParaRPr>
          </a:p>
        </p:txBody>
      </p:sp>
    </p:spTree>
    <p:extLst>
      <p:ext uri="{BB962C8B-B14F-4D97-AF65-F5344CB8AC3E}">
        <p14:creationId xmlns:p14="http://schemas.microsoft.com/office/powerpoint/2010/main" val="1331766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Rounded Rectangle 3"/>
          <p:cNvSpPr/>
          <p:nvPr/>
        </p:nvSpPr>
        <p:spPr>
          <a:xfrm>
            <a:off x="6617327" y="3856383"/>
            <a:ext cx="1245704"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331326" y="4628543"/>
            <a:ext cx="1896753"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a:extLst>
              <a:ext uri="{FF2B5EF4-FFF2-40B4-BE49-F238E27FC236}">
                <a16:creationId xmlns:a16="http://schemas.microsoft.com/office/drawing/2014/main" id="{A309186C-4420-1443-A9B6-BFFADD0E37B2}"/>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a:t>
            </a:fld>
            <a:endParaRPr lang="en-US">
              <a:solidFill>
                <a:prstClr val="black">
                  <a:lumMod val="95000"/>
                  <a:lumOff val="5000"/>
                </a:prstClr>
              </a:solidFill>
            </a:endParaRPr>
          </a:p>
        </p:txBody>
      </p:sp>
    </p:spTree>
    <p:extLst>
      <p:ext uri="{BB962C8B-B14F-4D97-AF65-F5344CB8AC3E}">
        <p14:creationId xmlns:p14="http://schemas.microsoft.com/office/powerpoint/2010/main" val="735303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Summarize()</a:t>
            </a:r>
          </a:p>
        </p:txBody>
      </p:sp>
    </p:spTree>
    <p:extLst>
      <p:ext uri="{BB962C8B-B14F-4D97-AF65-F5344CB8AC3E}">
        <p14:creationId xmlns:p14="http://schemas.microsoft.com/office/powerpoint/2010/main" val="859458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3" name="Slide Number Placeholder 2">
            <a:extLst>
              <a:ext uri="{FF2B5EF4-FFF2-40B4-BE49-F238E27FC236}">
                <a16:creationId xmlns:a16="http://schemas.microsoft.com/office/drawing/2014/main" id="{1C109D27-39FE-E744-8363-D16FD769BFF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2" name="Slide Number Placeholder 1">
            <a:extLst>
              <a:ext uri="{FF2B5EF4-FFF2-40B4-BE49-F238E27FC236}">
                <a16:creationId xmlns:a16="http://schemas.microsoft.com/office/drawing/2014/main" id="{4DA1AD3C-DB55-9A4B-92B1-4069B9CC63F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Tree>
    <p:extLst>
      <p:ext uri="{BB962C8B-B14F-4D97-AF65-F5344CB8AC3E}">
        <p14:creationId xmlns:p14="http://schemas.microsoft.com/office/powerpoint/2010/main" val="2968164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How many tests are ordered per day?</a:t>
            </a:r>
          </a:p>
        </p:txBody>
      </p:sp>
      <p:pic>
        <p:nvPicPr>
          <p:cNvPr id="5" name="Picture 4">
            <a:extLst>
              <a:ext uri="{FF2B5EF4-FFF2-40B4-BE49-F238E27FC236}">
                <a16:creationId xmlns:a16="http://schemas.microsoft.com/office/drawing/2014/main" id="{24B29C54-CBA0-6E4A-B948-C5E87E65A55A}"/>
              </a:ext>
            </a:extLst>
          </p:cNvPr>
          <p:cNvPicPr>
            <a:picLocks noChangeAspect="1"/>
          </p:cNvPicPr>
          <p:nvPr/>
        </p:nvPicPr>
        <p:blipFill>
          <a:blip r:embed="rId2"/>
          <a:stretch>
            <a:fillRect/>
          </a:stretch>
        </p:blipFill>
        <p:spPr>
          <a:xfrm>
            <a:off x="1828799" y="1682487"/>
            <a:ext cx="8126362" cy="5175513"/>
          </a:xfrm>
          <a:prstGeom prst="rect">
            <a:avLst/>
          </a:prstGeom>
        </p:spPr>
      </p:pic>
      <p:sp>
        <p:nvSpPr>
          <p:cNvPr id="3" name="Slide Number Placeholder 2">
            <a:extLst>
              <a:ext uri="{FF2B5EF4-FFF2-40B4-BE49-F238E27FC236}">
                <a16:creationId xmlns:a16="http://schemas.microsoft.com/office/drawing/2014/main" id="{60C93823-68E3-AE4C-92B9-C9240386590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Tree>
    <p:extLst>
      <p:ext uri="{BB962C8B-B14F-4D97-AF65-F5344CB8AC3E}">
        <p14:creationId xmlns:p14="http://schemas.microsoft.com/office/powerpoint/2010/main" val="2729817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2831460300"/>
              </p:ext>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865339" y="138274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962102" y="159305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a:t>
            </a:r>
            <a:r>
              <a:rPr lang="en-US" sz="2062">
                <a:solidFill>
                  <a:schemeClr val="bg1"/>
                </a:solidFill>
                <a:latin typeface="Calibri"/>
                <a:ea typeface="Calibri"/>
                <a:cs typeface="Calibri"/>
                <a:sym typeface="Calibri"/>
              </a:rPr>
              <a:t>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1681834982"/>
              </p:ext>
            </p:extLst>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692771"/>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 name="Slide Number Placeholder 1">
            <a:extLst>
              <a:ext uri="{FF2B5EF4-FFF2-40B4-BE49-F238E27FC236}">
                <a16:creationId xmlns:a16="http://schemas.microsoft.com/office/drawing/2014/main" id="{EDA19924-5EE9-724B-8CC3-C7646EA3513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14884</TotalTime>
  <Words>1764</Words>
  <Application>Microsoft Macintosh PowerPoint</Application>
  <PresentationFormat>Widescreen</PresentationFormat>
  <Paragraphs>292</Paragraphs>
  <Slides>34</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Calibri</vt:lpstr>
      <vt:lpstr>Consolas</vt:lpstr>
      <vt:lpstr>Courier New</vt:lpstr>
      <vt:lpstr>Times New Roman</vt:lpstr>
      <vt:lpstr>Trebuchet MS</vt:lpstr>
      <vt:lpstr>Tw Cen MT</vt:lpstr>
      <vt:lpstr>Tw Cen MT Condensed</vt:lpstr>
      <vt:lpstr>Wingdings 3</vt:lpstr>
      <vt:lpstr>Integral</vt:lpstr>
      <vt:lpstr>Statistical Analyses in R</vt:lpstr>
      <vt:lpstr>PowerPoint Presentation</vt:lpstr>
      <vt:lpstr>PowerPoint Presentation</vt:lpstr>
      <vt:lpstr>Typical Data Science Pipeline</vt:lpstr>
      <vt:lpstr>Summarize()</vt:lpstr>
      <vt:lpstr>PowerPoint Presentation</vt:lpstr>
      <vt:lpstr>PowerPoint Presentation</vt:lpstr>
      <vt:lpstr>Q: How many tests are ordered per day?</vt:lpstr>
      <vt:lpstr>PowerPoint Presentation</vt:lpstr>
      <vt:lpstr>PowerPoint Presentation</vt:lpstr>
      <vt:lpstr>Your Turn 1</vt:lpstr>
      <vt:lpstr>PowerPoint Presentation</vt:lpstr>
      <vt:lpstr>PowerPoint Presentation</vt:lpstr>
      <vt:lpstr>Your Turn 2</vt:lpstr>
      <vt:lpstr>group_by()</vt:lpstr>
      <vt:lpstr>PowerPoint Presentation</vt:lpstr>
      <vt:lpstr>PowerPoint Presentation</vt:lpstr>
      <vt:lpstr>PowerPoint Presentation</vt:lpstr>
      <vt:lpstr>PowerPoint Presentation</vt:lpstr>
      <vt:lpstr>group_by() %&gt;% summarize()</vt:lpstr>
      <vt:lpstr>PowerPoint Presentation</vt:lpstr>
      <vt:lpstr>PowerPoint Presentation</vt:lpstr>
      <vt:lpstr>PowerPoint Presentation</vt:lpstr>
      <vt:lpstr>Your Turn 3</vt:lpstr>
      <vt:lpstr>PowerPoint Presentation</vt:lpstr>
      <vt:lpstr>Stats: Tests for association</vt:lpstr>
      <vt:lpstr>Q: Is there an association between insurance and SARS-CoV-2 RT-PCR positivity?</vt:lpstr>
      <vt:lpstr>PowerPoint Presentation</vt:lpstr>
      <vt:lpstr>PowerPoint Presentation</vt:lpstr>
      <vt:lpstr>PowerPoint Presentation</vt:lpstr>
      <vt:lpstr>Your Turn 4</vt:lpstr>
      <vt:lpstr>What Else?</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Daniel Herman</cp:lastModifiedBy>
  <cp:revision>671</cp:revision>
  <cp:lastPrinted>2020-07-14T03:12:28Z</cp:lastPrinted>
  <dcterms:created xsi:type="dcterms:W3CDTF">2018-02-01T22:00:01Z</dcterms:created>
  <dcterms:modified xsi:type="dcterms:W3CDTF">2020-07-17T02:41:10Z</dcterms:modified>
</cp:coreProperties>
</file>